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handoutMasterIdLst>
    <p:handoutMasterId r:id="rId36"/>
  </p:handoutMasterIdLst>
  <p:sldIdLst>
    <p:sldId id="256" r:id="rId2"/>
    <p:sldId id="276" r:id="rId3"/>
    <p:sldId id="277" r:id="rId4"/>
    <p:sldId id="279" r:id="rId5"/>
    <p:sldId id="287" r:id="rId6"/>
    <p:sldId id="346" r:id="rId7"/>
    <p:sldId id="288" r:id="rId8"/>
    <p:sldId id="290" r:id="rId9"/>
    <p:sldId id="289" r:id="rId10"/>
    <p:sldId id="291" r:id="rId11"/>
    <p:sldId id="292" r:id="rId12"/>
    <p:sldId id="293" r:id="rId13"/>
    <p:sldId id="294" r:id="rId14"/>
    <p:sldId id="295" r:id="rId15"/>
    <p:sldId id="296" r:id="rId16"/>
    <p:sldId id="342" r:id="rId17"/>
    <p:sldId id="343" r:id="rId18"/>
    <p:sldId id="297" r:id="rId19"/>
    <p:sldId id="298" r:id="rId20"/>
    <p:sldId id="299" r:id="rId21"/>
    <p:sldId id="344" r:id="rId22"/>
    <p:sldId id="300" r:id="rId23"/>
    <p:sldId id="345" r:id="rId24"/>
    <p:sldId id="301" r:id="rId25"/>
    <p:sldId id="302" r:id="rId26"/>
    <p:sldId id="348" r:id="rId27"/>
    <p:sldId id="349" r:id="rId28"/>
    <p:sldId id="350" r:id="rId29"/>
    <p:sldId id="303" r:id="rId30"/>
    <p:sldId id="347" r:id="rId31"/>
    <p:sldId id="351" r:id="rId32"/>
    <p:sldId id="305" r:id="rId33"/>
    <p:sldId id="341" r:id="rId34"/>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D65A450-BEEF-4449-ABC4-0577949CB03B}" type="datetimeFigureOut">
              <a:rPr lang="tr-TR" smtClean="0"/>
              <a:pPr/>
              <a:t>4.5.2021</a:t>
            </a:fld>
            <a:endParaRPr lang="tr-TR"/>
          </a:p>
        </p:txBody>
      </p:sp>
      <p:sp>
        <p:nvSpPr>
          <p:cNvPr id="4" name="Altbilgi Yer Tutucusu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C9E7014-3B6D-4576-9949-AB8AAD3001C5}" type="slidenum">
              <a:rPr lang="tr-TR" smtClean="0"/>
              <a:pPr/>
              <a:t>‹#›</a:t>
            </a:fld>
            <a:endParaRPr lang="tr-TR"/>
          </a:p>
        </p:txBody>
      </p:sp>
    </p:spTree>
    <p:extLst>
      <p:ext uri="{BB962C8B-B14F-4D97-AF65-F5344CB8AC3E}">
        <p14:creationId xmlns="" xmlns:p14="http://schemas.microsoft.com/office/powerpoint/2010/main" val="3961525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4CDB92B-45DC-4C81-9DA7-3B3C11DC4711}" type="datetimeFigureOut">
              <a:rPr lang="tr-TR" smtClean="0"/>
              <a:pPr/>
              <a:t>4.5.2021</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1CD829-E467-44A6-A751-BCDBE6FEFB6D}" type="slidenum">
              <a:rPr lang="tr-TR" smtClean="0"/>
              <a:pPr/>
              <a:t>‹#›</a:t>
            </a:fld>
            <a:endParaRPr lang="tr-TR"/>
          </a:p>
        </p:txBody>
      </p:sp>
    </p:spTree>
    <p:extLst>
      <p:ext uri="{BB962C8B-B14F-4D97-AF65-F5344CB8AC3E}">
        <p14:creationId xmlns="" xmlns:p14="http://schemas.microsoft.com/office/powerpoint/2010/main" val="259886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87144088-6FE9-4F40-A075-350933B791B3}" type="datetimeFigureOut">
              <a:rPr lang="tr-TR" smtClean="0"/>
              <a:pPr/>
              <a:t>4.5.2021</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84D8B914-D61E-4BE9-9B4E-E1FC90BD9734}"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7144088-6FE9-4F40-A075-350933B791B3}" type="datetimeFigureOut">
              <a:rPr lang="tr-TR" smtClean="0"/>
              <a:pPr/>
              <a:t>4.5.2021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D8B914-D61E-4BE9-9B4E-E1FC90BD973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7144088-6FE9-4F40-A075-350933B791B3}" type="datetimeFigureOut">
              <a:rPr lang="tr-TR" smtClean="0"/>
              <a:pPr/>
              <a:t>4.5.2021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D8B914-D61E-4BE9-9B4E-E1FC90BD973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87144088-6FE9-4F40-A075-350933B791B3}" type="datetimeFigureOut">
              <a:rPr lang="tr-TR" smtClean="0"/>
              <a:pPr/>
              <a:t>4.5.2021</a:t>
            </a:fld>
            <a:endParaRPr lang="tr-TR"/>
          </a:p>
        </p:txBody>
      </p:sp>
      <p:sp>
        <p:nvSpPr>
          <p:cNvPr id="9" name="8 Slayt Numarası Yer Tutucusu"/>
          <p:cNvSpPr>
            <a:spLocks noGrp="1"/>
          </p:cNvSpPr>
          <p:nvPr>
            <p:ph type="sldNum" sz="quarter" idx="15"/>
          </p:nvPr>
        </p:nvSpPr>
        <p:spPr/>
        <p:txBody>
          <a:bodyPr rtlCol="0"/>
          <a:lstStyle/>
          <a:p>
            <a:fld id="{84D8B914-D61E-4BE9-9B4E-E1FC90BD9734}"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87144088-6FE9-4F40-A075-350933B791B3}" type="datetimeFigureOut">
              <a:rPr lang="tr-TR" smtClean="0"/>
              <a:pPr/>
              <a:t>4.5.2021</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84D8B914-D61E-4BE9-9B4E-E1FC90BD973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87144088-6FE9-4F40-A075-350933B791B3}" type="datetimeFigureOut">
              <a:rPr lang="tr-TR" smtClean="0"/>
              <a:pPr/>
              <a:t>4.5.2021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4D8B914-D61E-4BE9-9B4E-E1FC90BD9734}"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87144088-6FE9-4F40-A075-350933B791B3}" type="datetimeFigureOut">
              <a:rPr lang="tr-TR" smtClean="0"/>
              <a:pPr/>
              <a:t>4.5.2021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4D8B914-D61E-4BE9-9B4E-E1FC90BD9734}"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87144088-6FE9-4F40-A075-350933B791B3}" type="datetimeFigureOut">
              <a:rPr lang="tr-TR" smtClean="0"/>
              <a:pPr/>
              <a:t>4.5.2021</a:t>
            </a:fld>
            <a:endParaRPr lang="tr-TR"/>
          </a:p>
        </p:txBody>
      </p:sp>
      <p:sp>
        <p:nvSpPr>
          <p:cNvPr id="7" name="6 Slayt Numarası Yer Tutucusu"/>
          <p:cNvSpPr>
            <a:spLocks noGrp="1"/>
          </p:cNvSpPr>
          <p:nvPr>
            <p:ph type="sldNum" sz="quarter" idx="11"/>
          </p:nvPr>
        </p:nvSpPr>
        <p:spPr/>
        <p:txBody>
          <a:bodyPr rtlCol="0"/>
          <a:lstStyle/>
          <a:p>
            <a:fld id="{84D8B914-D61E-4BE9-9B4E-E1FC90BD9734}"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7144088-6FE9-4F40-A075-350933B791B3}" type="datetimeFigureOut">
              <a:rPr lang="tr-TR" smtClean="0"/>
              <a:pPr/>
              <a:t>4.5.2021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4D8B914-D61E-4BE9-9B4E-E1FC90BD973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87144088-6FE9-4F40-A075-350933B791B3}" type="datetimeFigureOut">
              <a:rPr lang="tr-TR" smtClean="0"/>
              <a:pPr/>
              <a:t>4.5.2021</a:t>
            </a:fld>
            <a:endParaRPr lang="tr-TR"/>
          </a:p>
        </p:txBody>
      </p:sp>
      <p:sp>
        <p:nvSpPr>
          <p:cNvPr id="22" name="21 Slayt Numarası Yer Tutucusu"/>
          <p:cNvSpPr>
            <a:spLocks noGrp="1"/>
          </p:cNvSpPr>
          <p:nvPr>
            <p:ph type="sldNum" sz="quarter" idx="15"/>
          </p:nvPr>
        </p:nvSpPr>
        <p:spPr/>
        <p:txBody>
          <a:bodyPr rtlCol="0"/>
          <a:lstStyle/>
          <a:p>
            <a:fld id="{84D8B914-D61E-4BE9-9B4E-E1FC90BD9734}"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87144088-6FE9-4F40-A075-350933B791B3}" type="datetimeFigureOut">
              <a:rPr lang="tr-TR" smtClean="0"/>
              <a:pPr/>
              <a:t>4.5.2021</a:t>
            </a:fld>
            <a:endParaRPr lang="tr-TR"/>
          </a:p>
        </p:txBody>
      </p:sp>
      <p:sp>
        <p:nvSpPr>
          <p:cNvPr id="18" name="17 Slayt Numarası Yer Tutucusu"/>
          <p:cNvSpPr>
            <a:spLocks noGrp="1"/>
          </p:cNvSpPr>
          <p:nvPr>
            <p:ph type="sldNum" sz="quarter" idx="11"/>
          </p:nvPr>
        </p:nvSpPr>
        <p:spPr/>
        <p:txBody>
          <a:bodyPr rtlCol="0"/>
          <a:lstStyle/>
          <a:p>
            <a:fld id="{84D8B914-D61E-4BE9-9B4E-E1FC90BD9734}"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7144088-6FE9-4F40-A075-350933B791B3}" type="datetimeFigureOut">
              <a:rPr lang="tr-TR" smtClean="0"/>
              <a:pPr/>
              <a:t>4.5.2021</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4D8B914-D61E-4BE9-9B4E-E1FC90BD973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214414" y="1428736"/>
            <a:ext cx="7643866" cy="2214578"/>
          </a:xfrm>
        </p:spPr>
        <p:txBody>
          <a:bodyPr>
            <a:noAutofit/>
          </a:bodyPr>
          <a:lstStyle/>
          <a:p>
            <a:pPr algn="ctr"/>
            <a:r>
              <a:rPr lang="tr-TR" sz="4000" dirty="0" smtClean="0">
                <a:solidFill>
                  <a:schemeClr val="tx1"/>
                </a:solidFill>
                <a:latin typeface="Calibri" pitchFamily="34" charset="0"/>
                <a:cs typeface="Calibri" pitchFamily="34" charset="0"/>
              </a:rPr>
              <a:t>YATAK YARALARI VE KORUYUCU ÖNLEMLER</a:t>
            </a:r>
            <a:endParaRPr lang="tr-TR" sz="4000" dirty="0">
              <a:solidFill>
                <a:schemeClr val="tx1"/>
              </a:solidFill>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Yatak Yarasına Neden Olan ve Kolaylaştıran Faktörleri</a:t>
            </a:r>
            <a:br>
              <a:rPr lang="tr-TR" dirty="0" smtClean="0"/>
            </a:b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Yatak yarası oluşumunda en etkili faktör deriye aşırı bası uygulanmasıdır. Basının hem şiddeti, hem de süresi önemlidir. Deri basısı, 2-6 saat sürerse </a:t>
            </a:r>
            <a:r>
              <a:rPr lang="tr-TR" dirty="0" err="1" smtClean="0"/>
              <a:t>iskemi</a:t>
            </a:r>
            <a:r>
              <a:rPr lang="tr-TR" dirty="0" smtClean="0"/>
              <a:t>, 6 saatten daha fazla sürerse deride </a:t>
            </a:r>
            <a:r>
              <a:rPr lang="tr-TR" dirty="0" err="1" smtClean="0"/>
              <a:t>ülserasyon</a:t>
            </a:r>
            <a:r>
              <a:rPr lang="tr-TR" dirty="0" smtClean="0"/>
              <a:t> oluşturur. </a:t>
            </a:r>
          </a:p>
          <a:p>
            <a:pPr>
              <a:buNone/>
            </a:pPr>
            <a:r>
              <a:rPr lang="tr-TR" dirty="0" smtClean="0"/>
              <a:t/>
            </a:r>
            <a:br>
              <a:rPr lang="tr-TR" dirty="0" smtClean="0"/>
            </a:br>
            <a:endParaRPr lang="tr-TR" dirty="0" smtClean="0"/>
          </a:p>
          <a:p>
            <a:r>
              <a:rPr lang="tr-TR" dirty="0" smtClean="0"/>
              <a:t>Nem, sürtünme, uygun olmayan yatak takımları, kötü hijyen, yanlış pozisyonlar, sert destekleyici yüzeyler, basıncı gidermek amacıyla geliştirilen araçların yanlış kullanımı, kötü beslenme, ileri yaş, düşük </a:t>
            </a:r>
            <a:r>
              <a:rPr lang="tr-TR" dirty="0" err="1" smtClean="0"/>
              <a:t>arterioler</a:t>
            </a:r>
            <a:r>
              <a:rPr lang="tr-TR" dirty="0" smtClean="0"/>
              <a:t> basınç </a:t>
            </a:r>
            <a:r>
              <a:rPr lang="tr-TR" dirty="0" err="1" smtClean="0"/>
              <a:t>intertisiyel</a:t>
            </a:r>
            <a:r>
              <a:rPr lang="tr-TR" dirty="0" smtClean="0"/>
              <a:t> (hücreler arası) sıvı akışı, duyusal stres, sigara ve deri ısısı yatak yaralarının başlıca nedenlerindendir. </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28596" y="785794"/>
            <a:ext cx="7467600" cy="4873752"/>
          </a:xfrm>
        </p:spPr>
        <p:txBody>
          <a:bodyPr>
            <a:normAutofit fontScale="92500" lnSpcReduction="10000"/>
          </a:bodyPr>
          <a:lstStyle/>
          <a:p>
            <a:r>
              <a:rPr lang="tr-TR" dirty="0" smtClean="0"/>
              <a:t>Deri bası duyusunun, aşırı basıya karşı uyarıcı görevi vardır. Bu nedenle </a:t>
            </a:r>
            <a:r>
              <a:rPr lang="tr-TR" dirty="0" err="1" smtClean="0"/>
              <a:t>paraplejik</a:t>
            </a:r>
            <a:r>
              <a:rPr lang="tr-TR" dirty="0" smtClean="0"/>
              <a:t> ve </a:t>
            </a:r>
            <a:r>
              <a:rPr lang="tr-TR" dirty="0" err="1" smtClean="0"/>
              <a:t>kuadripleji</a:t>
            </a:r>
            <a:r>
              <a:rPr lang="tr-TR" dirty="0" smtClean="0"/>
              <a:t> gibi deri duyusu bulunmayan </a:t>
            </a:r>
            <a:r>
              <a:rPr lang="tr-TR" dirty="0" err="1" smtClean="0"/>
              <a:t>hastalardayatak</a:t>
            </a:r>
            <a:r>
              <a:rPr lang="tr-TR" dirty="0" smtClean="0"/>
              <a:t> yaraları daha fazla oluşmaktadır. </a:t>
            </a:r>
            <a:r>
              <a:rPr lang="tr-TR" dirty="0" err="1" smtClean="0"/>
              <a:t>Paraplejik</a:t>
            </a:r>
            <a:r>
              <a:rPr lang="tr-TR" dirty="0" smtClean="0"/>
              <a:t> hastalarda istemsiz spazmlar, sürtünmeye sebep olarak yatak yarası oluşumunu kolaylaştırır. </a:t>
            </a:r>
            <a:r>
              <a:rPr lang="tr-TR" dirty="0" err="1" smtClean="0"/>
              <a:t>Spastisite</a:t>
            </a:r>
            <a:r>
              <a:rPr lang="tr-TR" dirty="0" smtClean="0"/>
              <a:t>, hastanın aynı pozisyonda daha uzun süre yatmasına neden olduğu için yatak yarasının oluşumunu hızlandırıcı etki yaratır. </a:t>
            </a:r>
            <a:br>
              <a:rPr lang="tr-TR" dirty="0" smtClean="0"/>
            </a:br>
            <a:endParaRPr lang="tr-TR" dirty="0" smtClean="0"/>
          </a:p>
          <a:p>
            <a:r>
              <a:rPr lang="tr-TR" dirty="0" smtClean="0"/>
              <a:t>Yatak yaraları her zaman yatağa bağımlılıkla ilgili olmayabilir. Örneğin, deri yüzeyindeki geçici bir sıkışma, ezilme sonucunda da ortaya çıkabilmektedir. </a:t>
            </a:r>
            <a:endParaRPr lang="tr-TR" dirty="0" smtClean="0"/>
          </a:p>
          <a:p>
            <a:r>
              <a:rPr lang="tr-TR" dirty="0" smtClean="0"/>
              <a:t>Kötü </a:t>
            </a:r>
            <a:r>
              <a:rPr lang="tr-TR" dirty="0" smtClean="0"/>
              <a:t>deri hijyeni, yatak yarası oluşumuna katkıda bulunan önemli bir kolaylaştırıcı faktördür. </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28596" y="642918"/>
            <a:ext cx="7643866" cy="5786478"/>
          </a:xfrm>
        </p:spPr>
        <p:txBody>
          <a:bodyPr>
            <a:normAutofit fontScale="92500" lnSpcReduction="20000"/>
          </a:bodyPr>
          <a:lstStyle/>
          <a:p>
            <a:r>
              <a:rPr lang="tr-TR" dirty="0" smtClean="0"/>
              <a:t>Yatalak hastalardaki yatak yarası oluşumunun başka bir nedeni de mesane </a:t>
            </a:r>
            <a:r>
              <a:rPr lang="tr-TR" dirty="0" err="1" smtClean="0"/>
              <a:t>inkontinansına</a:t>
            </a:r>
            <a:r>
              <a:rPr lang="tr-TR" dirty="0" smtClean="0"/>
              <a:t> bağlı deriye uzun süre idrar temasının olmasıdır. Böylece oluşan doku zedelenmesi diğer faktörlerle birlikte yatak yarasına yol açar. Ayrıca oluşmuş yatak yaralarının iyileşmesini zorlaştırır. </a:t>
            </a:r>
            <a:br>
              <a:rPr lang="tr-TR" dirty="0" smtClean="0"/>
            </a:br>
            <a:endParaRPr lang="tr-TR" dirty="0" smtClean="0"/>
          </a:p>
          <a:p>
            <a:r>
              <a:rPr lang="tr-TR" dirty="0" err="1" smtClean="0"/>
              <a:t>Malnütrisyon</a:t>
            </a:r>
            <a:r>
              <a:rPr lang="tr-TR" dirty="0" smtClean="0"/>
              <a:t> ve anemi, yatak yarası oluşumunda rol oynar çünkü deri ve doku beslenmesini ve iyileşmesini bozar. </a:t>
            </a:r>
          </a:p>
          <a:p>
            <a:pPr>
              <a:buNone/>
            </a:pPr>
            <a:endParaRPr lang="tr-TR" dirty="0" smtClean="0"/>
          </a:p>
          <a:p>
            <a:r>
              <a:rPr lang="tr-TR" dirty="0" smtClean="0"/>
              <a:t>Enfeksiyon, hastanın sistemik ve </a:t>
            </a:r>
            <a:r>
              <a:rPr lang="tr-TR" dirty="0" err="1" smtClean="0"/>
              <a:t>metabolik</a:t>
            </a:r>
            <a:r>
              <a:rPr lang="tr-TR" dirty="0" smtClean="0"/>
              <a:t> dengesini bozarak doku beslenmesini ve doku savunmasını olumsuz etkiler. Enfeksiyon, yayılarak basıya uğrayan </a:t>
            </a:r>
            <a:r>
              <a:rPr lang="tr-TR" dirty="0" err="1" smtClean="0"/>
              <a:t>iskemik</a:t>
            </a:r>
            <a:r>
              <a:rPr lang="tr-TR" dirty="0" smtClean="0"/>
              <a:t> dokulara daha kolay yerleşir ve doku direncini daha da azaltır. Yatak yarası oluştuktan sonra başlangıçta enfeksiyon olmasa </a:t>
            </a:r>
            <a:r>
              <a:rPr lang="tr-TR" dirty="0" err="1" smtClean="0"/>
              <a:t>bilekontaminasyon</a:t>
            </a:r>
            <a:r>
              <a:rPr lang="tr-TR" dirty="0" smtClean="0"/>
              <a:t> ile yarada enfeksiyon ortaya çıkar. Bu da yatak yarasının iyileşmesini engeller. </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Yatak Yarası Oluşmasında Risk Faktörleri</a:t>
            </a:r>
            <a:br>
              <a:rPr lang="tr-TR" dirty="0" smtClean="0"/>
            </a:br>
            <a:endParaRPr lang="tr-TR" dirty="0"/>
          </a:p>
        </p:txBody>
      </p:sp>
      <p:pic>
        <p:nvPicPr>
          <p:cNvPr id="5122" name="Picture 2"/>
          <p:cNvPicPr>
            <a:picLocks noGrp="1" noChangeAspect="1" noChangeArrowheads="1"/>
          </p:cNvPicPr>
          <p:nvPr>
            <p:ph sz="quarter" idx="1"/>
          </p:nvPr>
        </p:nvPicPr>
        <p:blipFill>
          <a:blip r:embed="rId2"/>
          <a:srcRect/>
          <a:stretch>
            <a:fillRect/>
          </a:stretch>
        </p:blipFill>
        <p:spPr bwMode="auto">
          <a:xfrm>
            <a:off x="285720" y="1214422"/>
            <a:ext cx="7643866" cy="470884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Basınç Bölgeleri ve Basıncın Azaltılması</a:t>
            </a:r>
            <a:br>
              <a:rPr lang="tr-TR" dirty="0" smtClean="0"/>
            </a:br>
            <a:endParaRPr lang="tr-TR" dirty="0"/>
          </a:p>
        </p:txBody>
      </p:sp>
      <p:pic>
        <p:nvPicPr>
          <p:cNvPr id="6146" name="Picture 2"/>
          <p:cNvPicPr>
            <a:picLocks noGrp="1" noChangeAspect="1" noChangeArrowheads="1"/>
          </p:cNvPicPr>
          <p:nvPr>
            <p:ph sz="quarter" idx="1"/>
          </p:nvPr>
        </p:nvPicPr>
        <p:blipFill>
          <a:blip r:embed="rId2"/>
          <a:srcRect/>
          <a:stretch>
            <a:fillRect/>
          </a:stretch>
        </p:blipFill>
        <p:spPr bwMode="auto">
          <a:xfrm>
            <a:off x="941916" y="1600200"/>
            <a:ext cx="6498167" cy="48736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Prone</a:t>
            </a:r>
            <a:r>
              <a:rPr lang="tr-TR" dirty="0" smtClean="0"/>
              <a:t> pozisyonunda basınç noktaları;</a:t>
            </a:r>
            <a:endParaRPr lang="tr-TR" dirty="0"/>
          </a:p>
        </p:txBody>
      </p:sp>
      <p:pic>
        <p:nvPicPr>
          <p:cNvPr id="7170" name="Picture 2"/>
          <p:cNvPicPr>
            <a:picLocks noGrp="1" noChangeAspect="1" noChangeArrowheads="1"/>
          </p:cNvPicPr>
          <p:nvPr>
            <p:ph sz="quarter" idx="1"/>
          </p:nvPr>
        </p:nvPicPr>
        <p:blipFill>
          <a:blip r:embed="rId2"/>
          <a:srcRect/>
          <a:stretch>
            <a:fillRect/>
          </a:stretch>
        </p:blipFill>
        <p:spPr bwMode="auto">
          <a:xfrm>
            <a:off x="1571604" y="1643050"/>
            <a:ext cx="5210175" cy="1695450"/>
          </a:xfrm>
          <a:prstGeom prst="rect">
            <a:avLst/>
          </a:prstGeom>
          <a:noFill/>
          <a:ln w="9525">
            <a:noFill/>
            <a:miter lim="800000"/>
            <a:headEnd/>
            <a:tailEnd/>
          </a:ln>
          <a:effectLst/>
        </p:spPr>
      </p:pic>
      <p:sp>
        <p:nvSpPr>
          <p:cNvPr id="6" name="5 Dikdörtgen"/>
          <p:cNvSpPr/>
          <p:nvPr/>
        </p:nvSpPr>
        <p:spPr>
          <a:xfrm>
            <a:off x="428596" y="3643314"/>
            <a:ext cx="7643866" cy="1200329"/>
          </a:xfrm>
          <a:prstGeom prst="rect">
            <a:avLst/>
          </a:prstGeom>
        </p:spPr>
        <p:txBody>
          <a:bodyPr wrap="square">
            <a:spAutoFit/>
          </a:bodyPr>
          <a:lstStyle/>
          <a:p>
            <a:r>
              <a:rPr lang="tr-TR" dirty="0" err="1" smtClean="0"/>
              <a:t>Prone</a:t>
            </a:r>
            <a:r>
              <a:rPr lang="tr-TR" dirty="0" smtClean="0"/>
              <a:t> pozisyonunda basınç noktaları; </a:t>
            </a:r>
            <a:r>
              <a:rPr lang="tr-TR" b="1" dirty="0" smtClean="0"/>
              <a:t>yanak ve çene, omuz başları, kadında göğüsler, erkekte </a:t>
            </a:r>
            <a:r>
              <a:rPr lang="tr-TR" b="1" dirty="0" err="1" smtClean="0"/>
              <a:t>genital</a:t>
            </a:r>
            <a:r>
              <a:rPr lang="tr-TR" b="1" dirty="0" smtClean="0"/>
              <a:t> organlar, dizler ve ayak başparmağıdır.  </a:t>
            </a:r>
          </a:p>
          <a:p>
            <a:r>
              <a:rPr lang="tr-TR" dirty="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Supine</a:t>
            </a:r>
            <a:r>
              <a:rPr lang="tr-TR" dirty="0" smtClean="0"/>
              <a:t> pozisyonunda basınç noktaları</a:t>
            </a:r>
            <a:endParaRPr lang="tr-TR" dirty="0"/>
          </a:p>
        </p:txBody>
      </p:sp>
      <p:pic>
        <p:nvPicPr>
          <p:cNvPr id="4" name="Picture 3"/>
          <p:cNvPicPr>
            <a:picLocks noGrp="1" noChangeAspect="1" noChangeArrowheads="1"/>
          </p:cNvPicPr>
          <p:nvPr>
            <p:ph sz="quarter" idx="1"/>
          </p:nvPr>
        </p:nvPicPr>
        <p:blipFill>
          <a:blip r:embed="rId2"/>
          <a:srcRect/>
          <a:stretch>
            <a:fillRect/>
          </a:stretch>
        </p:blipFill>
        <p:spPr bwMode="auto">
          <a:xfrm>
            <a:off x="1714480" y="1785926"/>
            <a:ext cx="5000625" cy="1952625"/>
          </a:xfrm>
          <a:prstGeom prst="rect">
            <a:avLst/>
          </a:prstGeom>
          <a:noFill/>
          <a:ln w="9525">
            <a:noFill/>
            <a:miter lim="800000"/>
            <a:headEnd/>
            <a:tailEnd/>
          </a:ln>
          <a:effectLst/>
        </p:spPr>
      </p:pic>
      <p:sp>
        <p:nvSpPr>
          <p:cNvPr id="5" name="4 Dikdörtgen"/>
          <p:cNvSpPr/>
          <p:nvPr/>
        </p:nvSpPr>
        <p:spPr>
          <a:xfrm>
            <a:off x="428596" y="4357694"/>
            <a:ext cx="7643866" cy="923330"/>
          </a:xfrm>
          <a:prstGeom prst="rect">
            <a:avLst/>
          </a:prstGeom>
        </p:spPr>
        <p:txBody>
          <a:bodyPr wrap="square">
            <a:spAutoFit/>
          </a:bodyPr>
          <a:lstStyle/>
          <a:p>
            <a:r>
              <a:rPr lang="tr-TR" dirty="0" err="1" smtClean="0"/>
              <a:t>Supine</a:t>
            </a:r>
            <a:r>
              <a:rPr lang="tr-TR" dirty="0" smtClean="0"/>
              <a:t> pozisyonunda basınç noktaları</a:t>
            </a:r>
            <a:r>
              <a:rPr lang="tr-TR" b="1" dirty="0" smtClean="0"/>
              <a:t>; </a:t>
            </a:r>
            <a:r>
              <a:rPr lang="tr-TR" b="1" dirty="0" err="1" smtClean="0"/>
              <a:t>oksipital</a:t>
            </a:r>
            <a:r>
              <a:rPr lang="tr-TR" b="1" dirty="0" smtClean="0"/>
              <a:t> bölge, </a:t>
            </a:r>
            <a:r>
              <a:rPr lang="tr-TR" b="1" dirty="0" err="1" smtClean="0"/>
              <a:t>skapula</a:t>
            </a:r>
            <a:r>
              <a:rPr lang="tr-TR" b="1" dirty="0" smtClean="0"/>
              <a:t>, dirsekler, </a:t>
            </a:r>
            <a:r>
              <a:rPr lang="tr-TR" b="1" dirty="0" err="1" smtClean="0"/>
              <a:t>sakrum</a:t>
            </a:r>
            <a:r>
              <a:rPr lang="tr-TR" b="1" dirty="0" smtClean="0"/>
              <a:t>, topuklar ve yatak takımlarının basıncı sonucu ayak başparmağıdır</a:t>
            </a:r>
            <a:endParaRPr lang="tr-T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Lateral</a:t>
            </a:r>
            <a:r>
              <a:rPr lang="tr-TR" dirty="0" smtClean="0"/>
              <a:t> pozisyonda basınç noktaları;</a:t>
            </a:r>
            <a:endParaRPr lang="tr-TR" dirty="0"/>
          </a:p>
        </p:txBody>
      </p:sp>
      <p:pic>
        <p:nvPicPr>
          <p:cNvPr id="4" name="Picture 4"/>
          <p:cNvPicPr>
            <a:picLocks noGrp="1" noChangeAspect="1" noChangeArrowheads="1"/>
          </p:cNvPicPr>
          <p:nvPr>
            <p:ph sz="quarter" idx="1"/>
          </p:nvPr>
        </p:nvPicPr>
        <p:blipFill>
          <a:blip r:embed="rId2"/>
          <a:srcRect/>
          <a:stretch>
            <a:fillRect/>
          </a:stretch>
        </p:blipFill>
        <p:spPr bwMode="auto">
          <a:xfrm>
            <a:off x="1500166" y="1571612"/>
            <a:ext cx="5372100" cy="2124075"/>
          </a:xfrm>
          <a:prstGeom prst="rect">
            <a:avLst/>
          </a:prstGeom>
          <a:noFill/>
          <a:ln w="9525">
            <a:noFill/>
            <a:miter lim="800000"/>
            <a:headEnd/>
            <a:tailEnd/>
          </a:ln>
          <a:effectLst/>
        </p:spPr>
      </p:pic>
      <p:sp>
        <p:nvSpPr>
          <p:cNvPr id="5" name="4 Dikdörtgen"/>
          <p:cNvSpPr/>
          <p:nvPr/>
        </p:nvSpPr>
        <p:spPr>
          <a:xfrm>
            <a:off x="571472" y="3929066"/>
            <a:ext cx="7500990" cy="923330"/>
          </a:xfrm>
          <a:prstGeom prst="rect">
            <a:avLst/>
          </a:prstGeom>
        </p:spPr>
        <p:txBody>
          <a:bodyPr wrap="square">
            <a:spAutoFit/>
          </a:bodyPr>
          <a:lstStyle/>
          <a:p>
            <a:r>
              <a:rPr lang="tr-TR" dirty="0" err="1" smtClean="0"/>
              <a:t>Lateral</a:t>
            </a:r>
            <a:r>
              <a:rPr lang="tr-TR" dirty="0" smtClean="0"/>
              <a:t> pozisyonda basınç noktaları; </a:t>
            </a:r>
            <a:r>
              <a:rPr lang="tr-TR" b="1" dirty="0" smtClean="0"/>
              <a:t>kulaklar, omuz başları, dirsekler, </a:t>
            </a:r>
            <a:r>
              <a:rPr lang="tr-TR" b="1" dirty="0" err="1" smtClean="0"/>
              <a:t>kostaların</a:t>
            </a:r>
            <a:r>
              <a:rPr lang="tr-TR" b="1" dirty="0" smtClean="0"/>
              <a:t> yan kısımları, </a:t>
            </a:r>
            <a:r>
              <a:rPr lang="tr-TR" b="1" dirty="0" err="1" smtClean="0"/>
              <a:t>trokanterler</a:t>
            </a:r>
            <a:r>
              <a:rPr lang="tr-TR" b="1" dirty="0" smtClean="0"/>
              <a:t>, dizin, ayağın ve topuğun yan kısımlarıdır</a:t>
            </a:r>
            <a:endParaRPr lang="tr-T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043890" cy="1143000"/>
          </a:xfrm>
        </p:spPr>
        <p:txBody>
          <a:bodyPr/>
          <a:lstStyle/>
          <a:p>
            <a:r>
              <a:rPr lang="tr-TR" dirty="0" err="1" smtClean="0"/>
              <a:t>Fowler</a:t>
            </a:r>
            <a:r>
              <a:rPr lang="tr-TR" dirty="0" smtClean="0"/>
              <a:t> pozisyonunda basınç noktaları</a:t>
            </a:r>
            <a:endParaRPr lang="tr-TR" dirty="0"/>
          </a:p>
        </p:txBody>
      </p:sp>
      <p:pic>
        <p:nvPicPr>
          <p:cNvPr id="8194" name="Picture 2"/>
          <p:cNvPicPr>
            <a:picLocks noGrp="1" noChangeAspect="1" noChangeArrowheads="1"/>
          </p:cNvPicPr>
          <p:nvPr>
            <p:ph sz="quarter" idx="1"/>
          </p:nvPr>
        </p:nvPicPr>
        <p:blipFill>
          <a:blip r:embed="rId2"/>
          <a:srcRect/>
          <a:stretch>
            <a:fillRect/>
          </a:stretch>
        </p:blipFill>
        <p:spPr bwMode="auto">
          <a:xfrm>
            <a:off x="2285984" y="1714488"/>
            <a:ext cx="3810000" cy="2667000"/>
          </a:xfrm>
          <a:prstGeom prst="rect">
            <a:avLst/>
          </a:prstGeom>
          <a:noFill/>
          <a:ln w="9525">
            <a:noFill/>
            <a:miter lim="800000"/>
            <a:headEnd/>
            <a:tailEnd/>
          </a:ln>
          <a:effectLst/>
        </p:spPr>
      </p:pic>
      <p:sp>
        <p:nvSpPr>
          <p:cNvPr id="4" name="3 Dikdörtgen"/>
          <p:cNvSpPr/>
          <p:nvPr/>
        </p:nvSpPr>
        <p:spPr>
          <a:xfrm>
            <a:off x="428596" y="5072074"/>
            <a:ext cx="7858180" cy="923330"/>
          </a:xfrm>
          <a:prstGeom prst="rect">
            <a:avLst/>
          </a:prstGeom>
        </p:spPr>
        <p:txBody>
          <a:bodyPr wrap="square">
            <a:spAutoFit/>
          </a:bodyPr>
          <a:lstStyle/>
          <a:p>
            <a:r>
              <a:rPr lang="tr-TR" dirty="0" err="1" smtClean="0"/>
              <a:t>Fowler</a:t>
            </a:r>
            <a:r>
              <a:rPr lang="tr-TR" dirty="0" smtClean="0"/>
              <a:t> pozisyonunda basınç noktaları</a:t>
            </a:r>
            <a:r>
              <a:rPr lang="tr-TR" b="1" dirty="0" smtClean="0"/>
              <a:t>; topuklar, </a:t>
            </a:r>
            <a:r>
              <a:rPr lang="tr-TR" b="1" dirty="0" err="1" smtClean="0"/>
              <a:t>sakrum</a:t>
            </a:r>
            <a:r>
              <a:rPr lang="tr-TR" b="1" dirty="0" smtClean="0"/>
              <a:t> bölgesi ve </a:t>
            </a:r>
            <a:r>
              <a:rPr lang="tr-TR" b="1" dirty="0" err="1" smtClean="0"/>
              <a:t>iskiyum</a:t>
            </a:r>
            <a:r>
              <a:rPr lang="tr-TR" b="1" dirty="0" smtClean="0"/>
              <a:t> bölgesidir.  </a:t>
            </a:r>
          </a:p>
          <a:p>
            <a:r>
              <a:rPr lang="tr-TR" dirty="0" smtClean="0"/>
              <a:t> </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Yatak Yarasının Evreleri </a:t>
            </a:r>
            <a:br>
              <a:rPr lang="tr-TR" dirty="0" smtClean="0"/>
            </a:br>
            <a:endParaRPr lang="tr-TR" dirty="0"/>
          </a:p>
        </p:txBody>
      </p:sp>
      <p:sp>
        <p:nvSpPr>
          <p:cNvPr id="3" name="2 İçerik Yer Tutucusu"/>
          <p:cNvSpPr>
            <a:spLocks noGrp="1"/>
          </p:cNvSpPr>
          <p:nvPr>
            <p:ph sz="quarter" idx="1"/>
          </p:nvPr>
        </p:nvSpPr>
        <p:spPr/>
        <p:txBody>
          <a:bodyPr/>
          <a:lstStyle/>
          <a:p>
            <a:r>
              <a:rPr lang="tr-TR" dirty="0" smtClean="0"/>
              <a:t>Evre-I: </a:t>
            </a:r>
          </a:p>
          <a:p>
            <a:pPr>
              <a:buNone/>
            </a:pPr>
            <a:r>
              <a:rPr lang="tr-TR" dirty="0" smtClean="0"/>
              <a:t>    Deride bastırmakla solmayan kızarıklık (</a:t>
            </a:r>
            <a:r>
              <a:rPr lang="tr-TR" dirty="0" err="1" smtClean="0"/>
              <a:t>inflamasyon</a:t>
            </a:r>
            <a:r>
              <a:rPr lang="tr-TR" dirty="0" smtClean="0"/>
              <a:t>) mevcuttur, deri bütünlüğü bozulmamıştır. Kızarıklık basınç kalktıktan sonra 30 dakikadan fazla kalır. Bu evre uyarı olarak algılanmalıdır. Genellikle kendiliğinden iyileşir. Gerekli önlemler (pozisyon, hijyen, masaj vb.) alınmalıdır. </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MOBİLİZASYON</a:t>
            </a:r>
            <a:br>
              <a:rPr lang="tr-TR" b="1" dirty="0" smtClean="0"/>
            </a:br>
            <a:endParaRPr lang="tr-TR" b="1" dirty="0"/>
          </a:p>
        </p:txBody>
      </p:sp>
      <p:sp>
        <p:nvSpPr>
          <p:cNvPr id="3" name="2 İçerik Yer Tutucusu"/>
          <p:cNvSpPr>
            <a:spLocks noGrp="1"/>
          </p:cNvSpPr>
          <p:nvPr>
            <p:ph sz="quarter" idx="1"/>
          </p:nvPr>
        </p:nvSpPr>
        <p:spPr/>
        <p:txBody>
          <a:bodyPr/>
          <a:lstStyle/>
          <a:p>
            <a:pPr>
              <a:buNone/>
            </a:pPr>
            <a:r>
              <a:rPr lang="tr-TR" dirty="0" smtClean="0"/>
              <a:t>   </a:t>
            </a:r>
            <a:r>
              <a:rPr lang="tr-TR" dirty="0" err="1" smtClean="0"/>
              <a:t>Mobilizasyon</a:t>
            </a:r>
            <a:r>
              <a:rPr lang="tr-TR" dirty="0" smtClean="0"/>
              <a:t>, hareket yeteneğini kaybetmiş bir organ veya oluşuma yeniden hareket yeteneği kazandırma olarak tanımlanır.</a:t>
            </a:r>
          </a:p>
          <a:p>
            <a:pPr>
              <a:buNone/>
            </a:pPr>
            <a:r>
              <a:rPr lang="tr-TR" dirty="0" smtClean="0"/>
              <a:t>   </a:t>
            </a:r>
          </a:p>
          <a:p>
            <a:pPr>
              <a:buNone/>
            </a:pPr>
            <a:r>
              <a:rPr lang="tr-TR" dirty="0" smtClean="0"/>
              <a:t>    </a:t>
            </a:r>
            <a:r>
              <a:rPr lang="tr-TR" b="1" dirty="0" err="1" smtClean="0"/>
              <a:t>Mobilizasyonun</a:t>
            </a:r>
            <a:r>
              <a:rPr lang="tr-TR" b="1" dirty="0" smtClean="0"/>
              <a:t> amacı; </a:t>
            </a:r>
            <a:r>
              <a:rPr lang="tr-TR" dirty="0" smtClean="0"/>
              <a:t>hastaların hareketsizlikten dolayı kas iskelet sistemine ilişkin fonksiyon kayıpları ve </a:t>
            </a:r>
            <a:r>
              <a:rPr lang="tr-TR" dirty="0" err="1" smtClean="0"/>
              <a:t>deformitelerin</a:t>
            </a:r>
            <a:r>
              <a:rPr lang="tr-TR" dirty="0" smtClean="0"/>
              <a:t> oluşmasını önlemek, solunum fonksiyonunu geliştirmek, fonksiyonel bağımsızlığını ve psikolojik iyiliğini artırmaktır.  </a:t>
            </a:r>
          </a:p>
          <a:p>
            <a:pPr>
              <a:buNone/>
            </a:pPr>
            <a:r>
              <a:rPr lang="tr-TR" dirty="0" smtClean="0"/>
              <a:t> </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Evre-II: </a:t>
            </a:r>
          </a:p>
          <a:p>
            <a:pPr>
              <a:buNone/>
            </a:pPr>
            <a:r>
              <a:rPr lang="tr-TR" dirty="0" smtClean="0"/>
              <a:t>   </a:t>
            </a:r>
            <a:r>
              <a:rPr lang="tr-TR" dirty="0" err="1" smtClean="0"/>
              <a:t>Epidermis</a:t>
            </a:r>
            <a:r>
              <a:rPr lang="tr-TR" dirty="0" smtClean="0"/>
              <a:t>, </a:t>
            </a:r>
            <a:r>
              <a:rPr lang="tr-TR" dirty="0" err="1" smtClean="0"/>
              <a:t>dermis</a:t>
            </a:r>
            <a:r>
              <a:rPr lang="tr-TR" dirty="0" smtClean="0"/>
              <a:t> veya her ikisini birden içeren doku kaybı vardır. Ülser yüzeyseldir ve klinik görünümü </a:t>
            </a:r>
            <a:r>
              <a:rPr lang="tr-TR" dirty="0" err="1" smtClean="0"/>
              <a:t>abrasyon</a:t>
            </a:r>
            <a:r>
              <a:rPr lang="tr-TR" dirty="0" smtClean="0"/>
              <a:t> (sıyrık), </a:t>
            </a:r>
            <a:r>
              <a:rPr lang="tr-TR" dirty="0" err="1" smtClean="0"/>
              <a:t>bül</a:t>
            </a:r>
            <a:r>
              <a:rPr lang="tr-TR" dirty="0" smtClean="0"/>
              <a:t> ya da sığ bir krater şeklinde olabilir. II. evrede yüzeysel gibi görünen bir basınç ülseri derin dokularda III. evre olabilir. Bu nedenle yara dikkatle izlenmelidir. Yara kendiliğinden ya da pansumanla iyileşir, enfeksiyondan korunmalıdır. </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l="57016" t="38922" r="11131" b="37257"/>
          <a:stretch>
            <a:fillRect/>
          </a:stretch>
        </p:blipFill>
        <p:spPr bwMode="auto">
          <a:xfrm>
            <a:off x="357158" y="1643050"/>
            <a:ext cx="8155517" cy="342902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Evre-III: </a:t>
            </a:r>
          </a:p>
          <a:p>
            <a:pPr>
              <a:buNone/>
            </a:pPr>
            <a:r>
              <a:rPr lang="tr-TR" dirty="0" smtClean="0"/>
              <a:t>    Deri ve deri altı dokularda kas </a:t>
            </a:r>
            <a:r>
              <a:rPr lang="tr-TR" dirty="0" err="1" smtClean="0"/>
              <a:t>fasyasının</a:t>
            </a:r>
            <a:r>
              <a:rPr lang="tr-TR" dirty="0" smtClean="0"/>
              <a:t> altına inmeyen tam kayıp vardır. Ülser derin bir krater görünümündedir. Kemik, </a:t>
            </a:r>
            <a:r>
              <a:rPr lang="tr-TR" dirty="0" err="1" smtClean="0"/>
              <a:t>tendon</a:t>
            </a:r>
            <a:r>
              <a:rPr lang="tr-TR" dirty="0" smtClean="0"/>
              <a:t> ve eklemlere kadar uzanmaz. Yara yatağı genellikle ağrısızdır. Hastanın protein ve enerjiden zengin beslenmesi sağlanır. Bu evredeki bir yaranın kendiliğinden kapanması aylar süreceği için genellikle cerrahi müdahale yapılır.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l="54146" t="27011" r="10459" b="50870"/>
          <a:stretch>
            <a:fillRect/>
          </a:stretch>
        </p:blipFill>
        <p:spPr bwMode="auto">
          <a:xfrm>
            <a:off x="714348" y="1785926"/>
            <a:ext cx="7638371" cy="2683752"/>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0034" y="642918"/>
            <a:ext cx="7467600" cy="4873752"/>
          </a:xfrm>
        </p:spPr>
        <p:txBody>
          <a:bodyPr/>
          <a:lstStyle/>
          <a:p>
            <a:r>
              <a:rPr lang="tr-TR" dirty="0" smtClean="0"/>
              <a:t>Evre-IV: </a:t>
            </a:r>
          </a:p>
          <a:p>
            <a:pPr>
              <a:buNone/>
            </a:pPr>
            <a:r>
              <a:rPr lang="tr-TR" dirty="0" smtClean="0"/>
              <a:t>   Tam derinlikte doku kaybı vardır. </a:t>
            </a:r>
            <a:r>
              <a:rPr lang="tr-TR" dirty="0" err="1" smtClean="0"/>
              <a:t>Dermis</a:t>
            </a:r>
            <a:r>
              <a:rPr lang="tr-TR" dirty="0" smtClean="0"/>
              <a:t>, </a:t>
            </a:r>
            <a:r>
              <a:rPr lang="tr-TR" dirty="0" err="1" smtClean="0"/>
              <a:t>fasya</a:t>
            </a:r>
            <a:r>
              <a:rPr lang="tr-TR" dirty="0" smtClean="0"/>
              <a:t>, kas ve kemik dokularına kadar ilerleyen </a:t>
            </a:r>
            <a:r>
              <a:rPr lang="tr-TR" dirty="0" err="1" smtClean="0"/>
              <a:t>ülserasyon</a:t>
            </a:r>
            <a:r>
              <a:rPr lang="tr-TR" dirty="0" smtClean="0"/>
              <a:t> vardır. Yarada kemik ve </a:t>
            </a:r>
            <a:r>
              <a:rPr lang="tr-TR" dirty="0" err="1" smtClean="0"/>
              <a:t>tendonlar</a:t>
            </a:r>
            <a:r>
              <a:rPr lang="tr-TR" dirty="0" smtClean="0"/>
              <a:t> görülebilir.</a:t>
            </a:r>
            <a:endParaRPr lang="tr-TR" dirty="0"/>
          </a:p>
        </p:txBody>
      </p:sp>
      <p:pic>
        <p:nvPicPr>
          <p:cNvPr id="9218" name="Picture 2"/>
          <p:cNvPicPr>
            <a:picLocks noChangeAspect="1" noChangeArrowheads="1"/>
          </p:cNvPicPr>
          <p:nvPr/>
        </p:nvPicPr>
        <p:blipFill>
          <a:blip r:embed="rId2"/>
          <a:srcRect/>
          <a:stretch>
            <a:fillRect/>
          </a:stretch>
        </p:blipFill>
        <p:spPr bwMode="auto">
          <a:xfrm>
            <a:off x="1500166" y="3286124"/>
            <a:ext cx="6225889" cy="187166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Yatak Yarasını Önleyici Araç Gereçler</a:t>
            </a:r>
            <a:br>
              <a:rPr lang="tr-TR" dirty="0" smtClean="0"/>
            </a:br>
            <a:endParaRPr lang="tr-TR" dirty="0"/>
          </a:p>
        </p:txBody>
      </p:sp>
      <p:pic>
        <p:nvPicPr>
          <p:cNvPr id="10242" name="Picture 2"/>
          <p:cNvPicPr>
            <a:picLocks noGrp="1" noChangeAspect="1" noChangeArrowheads="1"/>
          </p:cNvPicPr>
          <p:nvPr>
            <p:ph sz="quarter" idx="1"/>
          </p:nvPr>
        </p:nvPicPr>
        <p:blipFill>
          <a:blip r:embed="rId2"/>
          <a:srcRect/>
          <a:stretch>
            <a:fillRect/>
          </a:stretch>
        </p:blipFill>
        <p:spPr bwMode="auto">
          <a:xfrm>
            <a:off x="2643174" y="3643314"/>
            <a:ext cx="3048000" cy="249555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0" y="5286388"/>
            <a:ext cx="3048000" cy="847725"/>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5857884" y="4214818"/>
            <a:ext cx="2762250" cy="2076450"/>
          </a:xfrm>
          <a:prstGeom prst="rect">
            <a:avLst/>
          </a:prstGeom>
          <a:noFill/>
          <a:ln w="9525">
            <a:noFill/>
            <a:miter lim="800000"/>
            <a:headEnd/>
            <a:tailEnd/>
          </a:ln>
          <a:effectLst/>
        </p:spPr>
      </p:pic>
      <p:sp>
        <p:nvSpPr>
          <p:cNvPr id="6" name="5 Dikdörtgen"/>
          <p:cNvSpPr/>
          <p:nvPr/>
        </p:nvSpPr>
        <p:spPr>
          <a:xfrm>
            <a:off x="785786" y="1428736"/>
            <a:ext cx="7072362" cy="2215991"/>
          </a:xfrm>
          <a:prstGeom prst="rect">
            <a:avLst/>
          </a:prstGeom>
        </p:spPr>
        <p:txBody>
          <a:bodyPr wrap="square">
            <a:spAutoFit/>
          </a:bodyPr>
          <a:lstStyle/>
          <a:p>
            <a:r>
              <a:rPr lang="tr-TR" sz="2400" dirty="0" smtClean="0"/>
              <a:t>Bası azaltmada kullanılan araçlar :</a:t>
            </a:r>
          </a:p>
          <a:p>
            <a:r>
              <a:rPr lang="tr-TR" sz="2400" b="1" dirty="0" smtClean="0"/>
              <a:t>1)  Statik olanlar </a:t>
            </a:r>
            <a:r>
              <a:rPr lang="tr-TR" sz="2400" dirty="0" smtClean="0"/>
              <a:t>arasında çeşitli destekleyici malzemeler, sünger ya da silikon jel gibi maddelerden yapılmış yastıklar, şilteler, yumurta kapları ve koyun pöstekisi sayılabilir.</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buClr>
                <a:schemeClr val="accent3"/>
              </a:buClr>
              <a:buNone/>
              <a:defRPr/>
            </a:pPr>
            <a:r>
              <a:rPr lang="tr-TR" b="1" dirty="0" smtClean="0">
                <a:latin typeface="Arial" pitchFamily="34" charset="0"/>
                <a:cs typeface="Arial" pitchFamily="34" charset="0"/>
              </a:rPr>
              <a:t>2)Dinamik cihazlar </a:t>
            </a:r>
            <a:r>
              <a:rPr lang="tr-TR" dirty="0" smtClean="0">
                <a:latin typeface="Arial" pitchFamily="34" charset="0"/>
                <a:cs typeface="Arial" pitchFamily="34" charset="0"/>
              </a:rPr>
              <a:t>havalı yataklardır.</a:t>
            </a:r>
          </a:p>
          <a:p>
            <a:pPr>
              <a:buClr>
                <a:schemeClr val="accent3"/>
              </a:buClr>
              <a:buNone/>
              <a:defRPr/>
            </a:pPr>
            <a:r>
              <a:rPr lang="tr-TR" dirty="0" smtClean="0">
                <a:latin typeface="Arial" pitchFamily="34" charset="0"/>
                <a:cs typeface="Arial" pitchFamily="34" charset="0"/>
              </a:rPr>
              <a:t>   Hastanın kilosuna uygun basınç ayarı yapılabilmektedir. </a:t>
            </a:r>
          </a:p>
          <a:p>
            <a:pPr>
              <a:buClr>
                <a:schemeClr val="accent3"/>
              </a:buClr>
              <a:buNone/>
              <a:defRPr/>
            </a:pPr>
            <a:r>
              <a:rPr lang="tr-TR" dirty="0" smtClean="0">
                <a:latin typeface="Arial" pitchFamily="34" charset="0"/>
                <a:cs typeface="Arial" pitchFamily="34" charset="0"/>
              </a:rPr>
              <a:t>   Ayrıca bazı havalı yataklarının pozisyon verme ve </a:t>
            </a:r>
            <a:r>
              <a:rPr lang="tr-TR" dirty="0" err="1" smtClean="0">
                <a:latin typeface="Arial" pitchFamily="34" charset="0"/>
                <a:cs typeface="Arial" pitchFamily="34" charset="0"/>
              </a:rPr>
              <a:t>ventilasyonu</a:t>
            </a:r>
            <a:r>
              <a:rPr lang="tr-TR" dirty="0" smtClean="0">
                <a:latin typeface="Arial" pitchFamily="34" charset="0"/>
                <a:cs typeface="Arial" pitchFamily="34" charset="0"/>
              </a:rPr>
              <a:t> (hava üfleme özelliği) sağlama gibi özellikleri de bulunmaktadır.</a:t>
            </a:r>
          </a:p>
          <a:p>
            <a:pPr>
              <a:buClr>
                <a:schemeClr val="accent3"/>
              </a:buClr>
              <a:buNone/>
              <a:defRPr/>
            </a:pPr>
            <a:r>
              <a:rPr lang="tr-TR" dirty="0" smtClean="0">
                <a:latin typeface="Arial" pitchFamily="34" charset="0"/>
                <a:cs typeface="Arial" pitchFamily="34" charset="0"/>
              </a:rPr>
              <a:t>   Hastaların altta kalan kısmına hava üfleme özelliğiyle hastaların vücudunun alt kısımlarının da hava almasını, böylece hastanın vücudunun oksijenle temasını sağlamaktadır. </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latin typeface="Arial" charset="0"/>
                <a:cs typeface="Arial" charset="0"/>
              </a:rPr>
              <a:t>Ayrıca havalandırma sayesinde terin hasta ile yatak arasında nem oluşturmasını engelleyerek hastanın yatağa temas eden yüzeyinin kuru kalmasını sağlar. Pahalı ve büyük olmaları bu yatakların dezavantajıdır</a:t>
            </a:r>
            <a:endParaRPr lang="tr-TR" dirty="0" smtClean="0"/>
          </a:p>
          <a:p>
            <a:endParaRPr lang="tr-TR" dirty="0"/>
          </a:p>
        </p:txBody>
      </p:sp>
      <p:pic>
        <p:nvPicPr>
          <p:cNvPr id="4" name="Picture 2" descr="C:\Users\hp\Desktop\havali100b_1255279960byk.jpg"/>
          <p:cNvPicPr>
            <a:picLocks noChangeAspect="1" noChangeArrowheads="1"/>
          </p:cNvPicPr>
          <p:nvPr/>
        </p:nvPicPr>
        <p:blipFill>
          <a:blip r:embed="rId2"/>
          <a:srcRect/>
          <a:stretch>
            <a:fillRect/>
          </a:stretch>
        </p:blipFill>
        <p:spPr bwMode="auto">
          <a:xfrm>
            <a:off x="1428728" y="3573462"/>
            <a:ext cx="6526212" cy="328453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dirty="0" smtClean="0"/>
              <a:t/>
            </a:r>
            <a:br>
              <a:rPr lang="tr-TR" sz="2800" dirty="0" smtClean="0"/>
            </a:br>
            <a:endParaRPr lang="tr-TR" dirty="0"/>
          </a:p>
        </p:txBody>
      </p:sp>
      <p:sp>
        <p:nvSpPr>
          <p:cNvPr id="3" name="2 İçerik Yer Tutucusu"/>
          <p:cNvSpPr>
            <a:spLocks noGrp="1"/>
          </p:cNvSpPr>
          <p:nvPr>
            <p:ph sz="quarter" idx="1"/>
          </p:nvPr>
        </p:nvSpPr>
        <p:spPr>
          <a:xfrm>
            <a:off x="428596" y="785794"/>
            <a:ext cx="7467600" cy="4873752"/>
          </a:xfrm>
        </p:spPr>
        <p:txBody>
          <a:bodyPr/>
          <a:lstStyle/>
          <a:p>
            <a:r>
              <a:rPr lang="tr-TR" altLang="tr-TR" b="1" dirty="0" smtClean="0">
                <a:solidFill>
                  <a:srgbClr val="FF0000"/>
                </a:solidFill>
              </a:rPr>
              <a:t>Pozisyon aldıran yatak</a:t>
            </a:r>
          </a:p>
          <a:p>
            <a:r>
              <a:rPr lang="tr-TR" altLang="tr-TR" dirty="0" smtClean="0"/>
              <a:t>Yatan </a:t>
            </a:r>
            <a:r>
              <a:rPr lang="tr-TR" altLang="tr-TR" dirty="0" smtClean="0"/>
              <a:t>hastalarda bası yarasının engellenmesi için en uygun ürün </a:t>
            </a:r>
            <a:r>
              <a:rPr lang="tr-TR" altLang="tr-TR" b="1" dirty="0" smtClean="0"/>
              <a:t>pozisyon aldıran havalı yataktır.</a:t>
            </a:r>
            <a:endParaRPr lang="tr-TR" dirty="0" smtClean="0"/>
          </a:p>
          <a:p>
            <a:endParaRPr lang="tr-TR" dirty="0"/>
          </a:p>
        </p:txBody>
      </p:sp>
      <p:pic>
        <p:nvPicPr>
          <p:cNvPr id="4" name="4 Resim Yer Tutucusu" descr="indir.jpg"/>
          <p:cNvPicPr>
            <a:picLocks noChangeAspect="1"/>
          </p:cNvPicPr>
          <p:nvPr/>
        </p:nvPicPr>
        <p:blipFill>
          <a:blip r:embed="rId2"/>
          <a:srcRect t="5757" b="5757"/>
          <a:stretch>
            <a:fillRect/>
          </a:stretch>
        </p:blipFill>
        <p:spPr>
          <a:xfrm>
            <a:off x="2143108" y="2571744"/>
            <a:ext cx="5143536" cy="3510682"/>
          </a:xfrm>
          <a:prstGeom prst="roundRect">
            <a:avLst>
              <a:gd name="adj" fmla="val 0"/>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u="sng" dirty="0" smtClean="0"/>
              <a:t>Havalı yatak kullanımında dikkat edilecekler</a:t>
            </a:r>
            <a:endParaRPr lang="tr-TR" dirty="0"/>
          </a:p>
        </p:txBody>
      </p:sp>
      <p:sp>
        <p:nvSpPr>
          <p:cNvPr id="3" name="2 İçerik Yer Tutucusu"/>
          <p:cNvSpPr>
            <a:spLocks noGrp="1"/>
          </p:cNvSpPr>
          <p:nvPr>
            <p:ph sz="quarter" idx="1"/>
          </p:nvPr>
        </p:nvSpPr>
        <p:spPr/>
        <p:txBody>
          <a:bodyPr>
            <a:normAutofit fontScale="85000" lnSpcReduction="10000"/>
          </a:bodyPr>
          <a:lstStyle/>
          <a:p>
            <a:r>
              <a:rPr lang="tr-TR" dirty="0" smtClean="0"/>
              <a:t>Havalı yatak hasta karyolasının üzerine yatağı kaplayacak şekilde serilerek alt uçları yatağın köşesinden alta doğru kıvrılmalıdır.Havalı yatağın pompası yatağın dış kısmına gelecek şekilde yerleştirilmelidir.</a:t>
            </a:r>
          </a:p>
          <a:p>
            <a:r>
              <a:rPr lang="tr-TR" dirty="0" smtClean="0"/>
              <a:t>Bütün hava hücreleri kontrol edilerek bu hücrelerin birbirine paralel olmasına ve üst üste gelmemesine dikkat edilmelidir.</a:t>
            </a:r>
          </a:p>
          <a:p>
            <a:r>
              <a:rPr lang="tr-TR" dirty="0" smtClean="0"/>
              <a:t>Havalı yatağın hava hortumu pompaya takılarak bağlantının gevşek olmamasına dikkat edilmelidir.</a:t>
            </a:r>
          </a:p>
          <a:p>
            <a:r>
              <a:rPr lang="tr-TR" dirty="0" smtClean="0"/>
              <a:t>Havalı yatağın üzeri </a:t>
            </a:r>
            <a:r>
              <a:rPr lang="tr-TR" dirty="0" err="1" smtClean="0"/>
              <a:t>alezle</a:t>
            </a:r>
            <a:r>
              <a:rPr lang="tr-TR" dirty="0" smtClean="0"/>
              <a:t> kaplanarak temiz bir çarşaf serilmelidir.</a:t>
            </a:r>
          </a:p>
          <a:p>
            <a:r>
              <a:rPr lang="tr-TR" dirty="0" smtClean="0"/>
              <a:t>Pompanın fişi prize takılarak kontrol panelindeki güç düğmesi çalıştırılmalıdır.</a:t>
            </a:r>
          </a:p>
          <a:p>
            <a:r>
              <a:rPr lang="tr-TR" dirty="0" smtClean="0"/>
              <a:t>Havanın hortuma geçişi kontrol edilmelidir.</a:t>
            </a:r>
          </a:p>
          <a:p>
            <a:r>
              <a:rPr lang="tr-TR" dirty="0" smtClean="0"/>
              <a:t>Hastanın ağırlığına göre basınç düğmesi ayarlanmalıdır.</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Hareketsizliğe Bağlı Olarak Gelişebilecek Problemler</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Kalp, damar, kas, kemik ve diğer tüm doku ve organlar, hareket edebilme kabiliyeti ile uyumlu, özel bir düzen ve denge halindedir. Hareket kabiliyetinin kullanılması ile gelişen vücut, hareket kabiliyetinin azaldığı durumlardan olumsuz etkilenir. </a:t>
            </a:r>
          </a:p>
          <a:p>
            <a:r>
              <a:rPr lang="tr-TR" dirty="0" smtClean="0"/>
              <a:t>Hareketsizliğin vücudumuza olumsuz etkileri kısa süreli yatak istirahatından sonra bile kendisini gösterir. Yatak istirahatının süresi uzadıkça sistemler üzerinde olumsuz etkilerine bağlı çeşitli komplikasyonlar meydana gelir. Bu komplikasyonlar iyileşmeyi geciktirdiği gibi kalıcı bozukluklara da neden </a:t>
            </a:r>
            <a:r>
              <a:rPr lang="tr-TR" dirty="0" smtClean="0"/>
              <a:t>olabilir</a:t>
            </a: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71472" y="642918"/>
            <a:ext cx="7467600" cy="4873752"/>
          </a:xfrm>
        </p:spPr>
        <p:txBody>
          <a:bodyPr>
            <a:normAutofit fontScale="85000" lnSpcReduction="10000"/>
          </a:bodyPr>
          <a:lstStyle/>
          <a:p>
            <a:r>
              <a:rPr lang="tr-TR" dirty="0" smtClean="0"/>
              <a:t>Havalı yatağın şişme işlemi bittikten sonra hasta yatağa yatırılmalıdır.</a:t>
            </a:r>
          </a:p>
          <a:p>
            <a:r>
              <a:rPr lang="tr-TR" dirty="0" smtClean="0"/>
              <a:t>Hasta, üzerinde yattığı süre boyunca havalı yatak pompası elektrikten çıkarmamalı ve düğmesi kapatılmamalıdır.</a:t>
            </a:r>
          </a:p>
          <a:p>
            <a:r>
              <a:rPr lang="tr-TR" dirty="0" smtClean="0"/>
              <a:t>Elektrik ekipmanlarını kullanırken dikkatli olmalıdır.</a:t>
            </a:r>
          </a:p>
          <a:p>
            <a:r>
              <a:rPr lang="tr-TR" dirty="0" smtClean="0"/>
              <a:t>Havalı yatak kullanılmadığı zaman fiş elektrikten çekilmelidir.</a:t>
            </a:r>
          </a:p>
          <a:p>
            <a:r>
              <a:rPr lang="tr-TR" dirty="0" smtClean="0"/>
              <a:t>Elektrik ekipmanları nemli bölgede bırakılmamalıdır.</a:t>
            </a:r>
          </a:p>
          <a:p>
            <a:r>
              <a:rPr lang="tr-TR" dirty="0" smtClean="0"/>
              <a:t>Temizlikte endüstriyel yağ çözücü, yağ arındırma ve asetik çözücü gibi aşındırıcı temizlik ürünleri kullanılmamalıdır. Hafif deterjan (alkol bazlı olmayan) kullanılabilir.</a:t>
            </a:r>
          </a:p>
          <a:p>
            <a:r>
              <a:rPr lang="tr-TR" dirty="0" smtClean="0"/>
              <a:t>Havalı yatak kesici ve delici maddelerden uzak tutulmalı delinmemesine dikkat edilmelidir.</a:t>
            </a:r>
          </a:p>
          <a:p>
            <a:r>
              <a:rPr lang="tr-TR" dirty="0" smtClean="0"/>
              <a:t>Havalı yatak elektrik kaynağına bağlıyken taşınmamalıdır. </a:t>
            </a: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0034" y="642918"/>
            <a:ext cx="7467600" cy="4873752"/>
          </a:xfrm>
        </p:spPr>
        <p:txBody>
          <a:bodyPr/>
          <a:lstStyle/>
          <a:p>
            <a:r>
              <a:rPr lang="tr-TR" altLang="tr-TR" b="1" dirty="0" smtClean="0"/>
              <a:t> Ayak destek tahtaları, </a:t>
            </a:r>
            <a:r>
              <a:rPr lang="tr-TR" altLang="tr-TR" dirty="0" smtClean="0"/>
              <a:t>ayaklarını doğal pozisyonda düz tutmak ve yatak üst takımlarının ayaklara basınç yapmasını önler. Yatak çerçeveleri, battaniye ve yatak örtülerinin ağırlığının hasta üzerine yaptığı basıyı önlemek amacıyla kullanılır. Hiçbir otomatik sistemin yatak yaralarının önlenmesinde hasta bakımının yerini alamayacağı asla unutulmamalıdır. </a:t>
            </a:r>
            <a:endParaRPr lang="tr-TR" dirty="0"/>
          </a:p>
        </p:txBody>
      </p:sp>
      <p:pic>
        <p:nvPicPr>
          <p:cNvPr id="4" name="Picture 4" descr="C:\Users\hp\Desktop\OIPIOF7ZFTS.jpg"/>
          <p:cNvPicPr>
            <a:picLocks noChangeAspect="1" noChangeArrowheads="1"/>
          </p:cNvPicPr>
          <p:nvPr/>
        </p:nvPicPr>
        <p:blipFill>
          <a:blip r:embed="rId2"/>
          <a:srcRect/>
          <a:stretch>
            <a:fillRect/>
          </a:stretch>
        </p:blipFill>
        <p:spPr bwMode="auto">
          <a:xfrm>
            <a:off x="3929063" y="4286250"/>
            <a:ext cx="4429125" cy="235743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a:srcRect/>
          <a:stretch>
            <a:fillRect/>
          </a:stretch>
        </p:blipFill>
        <p:spPr bwMode="auto">
          <a:xfrm>
            <a:off x="1000100" y="642918"/>
            <a:ext cx="7270696" cy="5572164"/>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Yatak Yarası Komplikasyonları </a:t>
            </a:r>
            <a:br>
              <a:rPr lang="tr-TR" dirty="0" smtClean="0"/>
            </a:br>
            <a:endParaRPr lang="tr-TR" dirty="0"/>
          </a:p>
        </p:txBody>
      </p:sp>
      <p:sp>
        <p:nvSpPr>
          <p:cNvPr id="3" name="2 İçerik Yer Tutucusu"/>
          <p:cNvSpPr>
            <a:spLocks noGrp="1"/>
          </p:cNvSpPr>
          <p:nvPr>
            <p:ph sz="quarter" idx="1"/>
          </p:nvPr>
        </p:nvSpPr>
        <p:spPr/>
        <p:txBody>
          <a:bodyPr/>
          <a:lstStyle/>
          <a:p>
            <a:pPr algn="just">
              <a:buNone/>
            </a:pPr>
            <a:r>
              <a:rPr lang="tr-TR" dirty="0" smtClean="0"/>
              <a:t/>
            </a:r>
            <a:br>
              <a:rPr lang="tr-TR" dirty="0" smtClean="0"/>
            </a:br>
            <a:r>
              <a:rPr lang="tr-TR" altLang="tr-TR" dirty="0" smtClean="0">
                <a:latin typeface="Constantia" pitchFamily="18" charset="0"/>
              </a:rPr>
              <a:t>Yatak yaralarının tedavisi sonrasında </a:t>
            </a:r>
          </a:p>
          <a:p>
            <a:pPr algn="just"/>
            <a:r>
              <a:rPr lang="tr-TR" altLang="tr-TR" b="1" dirty="0" err="1" smtClean="0">
                <a:latin typeface="Constantia" pitchFamily="18" charset="0"/>
              </a:rPr>
              <a:t>flep</a:t>
            </a:r>
            <a:r>
              <a:rPr lang="tr-TR" altLang="tr-TR" b="1" dirty="0" smtClean="0">
                <a:latin typeface="Constantia" pitchFamily="18" charset="0"/>
              </a:rPr>
              <a:t> nekrozu, </a:t>
            </a:r>
            <a:r>
              <a:rPr lang="tr-TR" altLang="tr-TR" b="1" dirty="0" err="1" smtClean="0">
                <a:latin typeface="Constantia" pitchFamily="18" charset="0"/>
              </a:rPr>
              <a:t>hematom</a:t>
            </a:r>
            <a:r>
              <a:rPr lang="tr-TR" altLang="tr-TR" b="1" dirty="0" smtClean="0">
                <a:latin typeface="Constantia" pitchFamily="18" charset="0"/>
              </a:rPr>
              <a:t>, yarada sıvı toplanması, yara enfeksiyonu ve </a:t>
            </a:r>
            <a:r>
              <a:rPr lang="tr-TR" altLang="tr-TR" b="1" dirty="0" err="1" smtClean="0">
                <a:latin typeface="Constantia" pitchFamily="18" charset="0"/>
              </a:rPr>
              <a:t>sütur</a:t>
            </a:r>
            <a:r>
              <a:rPr lang="tr-TR" altLang="tr-TR" b="1" dirty="0" smtClean="0">
                <a:latin typeface="Constantia" pitchFamily="18" charset="0"/>
              </a:rPr>
              <a:t> hatlarında açılma gibi cerrahi sonrası erken dönemde ortaya çıkan komplikasyonlar </a:t>
            </a:r>
            <a:r>
              <a:rPr lang="tr-TR" altLang="tr-TR" dirty="0" smtClean="0">
                <a:latin typeface="Constantia" pitchFamily="18" charset="0"/>
              </a:rPr>
              <a:t>olabilir Ayrıca </a:t>
            </a:r>
            <a:r>
              <a:rPr lang="tr-TR" altLang="tr-TR" b="1" dirty="0" smtClean="0"/>
              <a:t>ülserlerin yinelemesi ve </a:t>
            </a:r>
            <a:r>
              <a:rPr lang="tr-TR" altLang="tr-TR" b="1" dirty="0" err="1" smtClean="0"/>
              <a:t>karsinom</a:t>
            </a:r>
            <a:r>
              <a:rPr lang="tr-TR" altLang="tr-TR" b="1" dirty="0" smtClean="0"/>
              <a:t> gelişmesi</a:t>
            </a:r>
            <a:r>
              <a:rPr lang="tr-TR" altLang="tr-TR" dirty="0" smtClean="0">
                <a:latin typeface="Constantia" pitchFamily="18" charset="0"/>
              </a:rPr>
              <a:t> gibi </a:t>
            </a:r>
            <a:r>
              <a:rPr lang="tr-TR" altLang="tr-TR" b="1" dirty="0" smtClean="0">
                <a:latin typeface="Constantia" pitchFamily="18" charset="0"/>
              </a:rPr>
              <a:t>geç dönem komplikasyonları </a:t>
            </a:r>
            <a:r>
              <a:rPr lang="tr-TR" altLang="tr-TR" dirty="0" smtClean="0">
                <a:latin typeface="Constantia" pitchFamily="18" charset="0"/>
              </a:rPr>
              <a:t>da olabilir. </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u="sng" dirty="0" err="1" smtClean="0"/>
              <a:t>Mobilizasyonda</a:t>
            </a:r>
            <a:r>
              <a:rPr lang="tr-TR" b="1" i="1" u="sng" dirty="0" smtClean="0"/>
              <a:t> riskli gruplar:</a:t>
            </a:r>
            <a:r>
              <a:rPr lang="tr-TR" dirty="0" smtClean="0"/>
              <a:t/>
            </a:r>
            <a:br>
              <a:rPr lang="tr-TR" dirty="0" smtClean="0"/>
            </a:br>
            <a:endParaRPr lang="tr-TR" dirty="0"/>
          </a:p>
        </p:txBody>
      </p:sp>
      <p:sp>
        <p:nvSpPr>
          <p:cNvPr id="3" name="2 İçerik Yer Tutucusu"/>
          <p:cNvSpPr>
            <a:spLocks noGrp="1"/>
          </p:cNvSpPr>
          <p:nvPr>
            <p:ph sz="quarter" idx="1"/>
          </p:nvPr>
        </p:nvSpPr>
        <p:spPr/>
        <p:txBody>
          <a:bodyPr>
            <a:normAutofit lnSpcReduction="10000"/>
          </a:bodyPr>
          <a:lstStyle/>
          <a:p>
            <a:pPr>
              <a:buNone/>
            </a:pPr>
            <a:endParaRPr lang="tr-TR" dirty="0" smtClean="0"/>
          </a:p>
          <a:p>
            <a:r>
              <a:rPr lang="tr-TR" dirty="0" smtClean="0"/>
              <a:t>Kardiyoloji hastaları – MI, </a:t>
            </a:r>
            <a:r>
              <a:rPr lang="tr-TR" dirty="0" err="1" smtClean="0"/>
              <a:t>kardiak</a:t>
            </a:r>
            <a:r>
              <a:rPr lang="tr-TR" dirty="0" smtClean="0"/>
              <a:t> cerrahi, </a:t>
            </a:r>
            <a:r>
              <a:rPr lang="tr-TR" dirty="0" err="1" smtClean="0"/>
              <a:t>anjioplasti</a:t>
            </a:r>
            <a:r>
              <a:rPr lang="tr-TR" dirty="0" smtClean="0"/>
              <a:t>, hipertansiyon, </a:t>
            </a:r>
            <a:r>
              <a:rPr lang="tr-TR" dirty="0" err="1" smtClean="0"/>
              <a:t>periferik</a:t>
            </a:r>
            <a:r>
              <a:rPr lang="tr-TR" dirty="0" smtClean="0"/>
              <a:t> arter hastalığı,</a:t>
            </a:r>
          </a:p>
          <a:p>
            <a:r>
              <a:rPr lang="tr-TR" dirty="0" smtClean="0"/>
              <a:t>Solunum sistemi- KOAH, astım, kısıtlayıcı akciğer hastalığı,</a:t>
            </a:r>
          </a:p>
          <a:p>
            <a:r>
              <a:rPr lang="tr-TR" dirty="0" smtClean="0"/>
              <a:t>Kanser- kemik metastazı,</a:t>
            </a:r>
          </a:p>
          <a:p>
            <a:r>
              <a:rPr lang="tr-TR" dirty="0" err="1" smtClean="0"/>
              <a:t>Metabolik</a:t>
            </a:r>
            <a:r>
              <a:rPr lang="tr-TR" dirty="0" smtClean="0"/>
              <a:t>- diyabet, </a:t>
            </a:r>
            <a:r>
              <a:rPr lang="tr-TR" dirty="0" err="1" smtClean="0"/>
              <a:t>renal</a:t>
            </a:r>
            <a:r>
              <a:rPr lang="tr-TR" dirty="0" smtClean="0"/>
              <a:t> yetmezlik, karaciğer yetmezliği,</a:t>
            </a:r>
          </a:p>
          <a:p>
            <a:r>
              <a:rPr lang="tr-TR" dirty="0" smtClean="0"/>
              <a:t>Nörolojik hastalık- inme, </a:t>
            </a:r>
            <a:r>
              <a:rPr lang="tr-TR" dirty="0" err="1" smtClean="0"/>
              <a:t>ataksi</a:t>
            </a:r>
            <a:r>
              <a:rPr lang="tr-TR" dirty="0" smtClean="0"/>
              <a:t>, MS,</a:t>
            </a:r>
          </a:p>
          <a:p>
            <a:r>
              <a:rPr lang="tr-TR" dirty="0" smtClean="0"/>
              <a:t>Kemik iskelet sistemi hastalığı- osteoporoz,</a:t>
            </a:r>
          </a:p>
          <a:p>
            <a:r>
              <a:rPr lang="tr-TR" dirty="0" smtClean="0"/>
              <a:t>Psikiyatrik durumlar.</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85720" y="214290"/>
            <a:ext cx="8001056" cy="6357958"/>
          </a:xfrm>
        </p:spPr>
        <p:txBody>
          <a:bodyPr>
            <a:normAutofit fontScale="85000" lnSpcReduction="10000"/>
          </a:bodyPr>
          <a:lstStyle/>
          <a:p>
            <a:r>
              <a:rPr lang="tr-TR" sz="2900" b="1" dirty="0" err="1" smtClean="0"/>
              <a:t>Mobilizasyonda</a:t>
            </a:r>
            <a:r>
              <a:rPr lang="tr-TR" sz="2900" b="1" dirty="0" smtClean="0"/>
              <a:t> Dikkat Edilecek Noktalar </a:t>
            </a:r>
          </a:p>
          <a:p>
            <a:r>
              <a:rPr lang="tr-TR" dirty="0" smtClean="0"/>
              <a:t>Hastanın </a:t>
            </a:r>
            <a:r>
              <a:rPr lang="tr-TR" dirty="0" err="1" smtClean="0"/>
              <a:t>mobilizasyonu</a:t>
            </a:r>
            <a:r>
              <a:rPr lang="tr-TR" dirty="0" smtClean="0"/>
              <a:t> hekim istemine uygun olarak yapılmalıdır.</a:t>
            </a:r>
          </a:p>
          <a:p>
            <a:r>
              <a:rPr lang="tr-TR" dirty="0" err="1" smtClean="0"/>
              <a:t>Mobilizasyon</a:t>
            </a:r>
            <a:r>
              <a:rPr lang="tr-TR" dirty="0" smtClean="0"/>
              <a:t> öncesi ve sonrasında eller, el yıkama standardına göre mutlaka yıkamalıdır.</a:t>
            </a:r>
          </a:p>
          <a:p>
            <a:r>
              <a:rPr lang="tr-TR" dirty="0" smtClean="0"/>
              <a:t>Sağlık çalışanı vücut mekaniğine dikkat ederek hareket etmelidir.</a:t>
            </a:r>
          </a:p>
          <a:p>
            <a:r>
              <a:rPr lang="tr-TR" dirty="0" smtClean="0"/>
              <a:t>Yapılacak işlemden önce hasta bilgilendirilmeli, izni alınmalı, iş birliği sağlanmalıdır.</a:t>
            </a:r>
          </a:p>
          <a:p>
            <a:r>
              <a:rPr lang="tr-TR" dirty="0" smtClean="0"/>
              <a:t>Hastanın yaşam bulguları kontrol edilmeli ve ağrısı değerlendirilmelidir.</a:t>
            </a:r>
          </a:p>
          <a:p>
            <a:r>
              <a:rPr lang="tr-TR" dirty="0" smtClean="0"/>
              <a:t>Hastanın düşme riski değerlendirilerek gerekli önlemler alınmalıdır.</a:t>
            </a:r>
          </a:p>
          <a:p>
            <a:r>
              <a:rPr lang="tr-TR" dirty="0" smtClean="0"/>
              <a:t>Hastanın boy ve kilosu ölçülerek hastayı hareket ettirme sırasında hangi aracın ve kaç kişinin gerektiği belirlenmelidir.</a:t>
            </a:r>
          </a:p>
          <a:p>
            <a:r>
              <a:rPr lang="tr-TR" dirty="0" err="1" smtClean="0"/>
              <a:t>Mobilizasyon</a:t>
            </a:r>
            <a:r>
              <a:rPr lang="tr-TR" dirty="0" smtClean="0"/>
              <a:t> için gerekli yürüteç, tekerlekli sandalye, dizlik, koltuk değneği gibi yardımcı ekipmanları hazır bulundurulmalıdır.</a:t>
            </a:r>
          </a:p>
          <a:p>
            <a:r>
              <a:rPr lang="tr-TR" dirty="0" smtClean="0"/>
              <a:t>Hastada drenaj </a:t>
            </a:r>
            <a:r>
              <a:rPr lang="tr-TR" dirty="0" err="1" smtClean="0"/>
              <a:t>kateterleri</a:t>
            </a:r>
            <a:r>
              <a:rPr lang="tr-TR" dirty="0" smtClean="0"/>
              <a:t> varsa, hasta mobilize edilirken takılı olduğu seviyeden aşağıda tutulmalıdır.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0034" y="857232"/>
            <a:ext cx="7467600" cy="4873752"/>
          </a:xfrm>
        </p:spPr>
        <p:txBody>
          <a:bodyPr>
            <a:normAutofit fontScale="77500" lnSpcReduction="20000"/>
          </a:bodyPr>
          <a:lstStyle/>
          <a:p>
            <a:r>
              <a:rPr lang="tr-TR" dirty="0" smtClean="0"/>
              <a:t>Hastanın oksijen </a:t>
            </a:r>
            <a:r>
              <a:rPr lang="tr-TR" dirty="0" err="1" smtClean="0"/>
              <a:t>satürasyonuna</a:t>
            </a:r>
            <a:r>
              <a:rPr lang="tr-TR" dirty="0" smtClean="0"/>
              <a:t> göre oksijen desteği gereksinimi olup olmadığı değerlendirilmelidir</a:t>
            </a:r>
          </a:p>
          <a:p>
            <a:r>
              <a:rPr lang="tr-TR" dirty="0" smtClean="0"/>
              <a:t>Hastanın nörolojik durumu, ortopedik sorunu, deri sorunu, derin </a:t>
            </a:r>
            <a:r>
              <a:rPr lang="tr-TR" dirty="0" err="1" smtClean="0"/>
              <a:t>ventrombozu</a:t>
            </a:r>
            <a:r>
              <a:rPr lang="tr-TR" dirty="0" smtClean="0"/>
              <a:t> ve </a:t>
            </a:r>
            <a:r>
              <a:rPr lang="tr-TR" dirty="0" err="1" smtClean="0"/>
              <a:t>pulmoneremboli</a:t>
            </a:r>
            <a:r>
              <a:rPr lang="tr-TR" dirty="0" smtClean="0"/>
              <a:t> riski göz önüne alınmalıdır.</a:t>
            </a:r>
          </a:p>
          <a:p>
            <a:r>
              <a:rPr lang="tr-TR" dirty="0" smtClean="0"/>
              <a:t>Hastanın kanama riski, anemisi ve hipoglisemisi varsa mobilize edilmemelidir.</a:t>
            </a:r>
          </a:p>
          <a:p>
            <a:r>
              <a:rPr lang="tr-TR" dirty="0" smtClean="0"/>
              <a:t>Hareket ettirme işlemleri sırasında hastanın mahremiyeti korunmalıdır.</a:t>
            </a:r>
          </a:p>
          <a:p>
            <a:r>
              <a:rPr lang="tr-TR" dirty="0" smtClean="0"/>
              <a:t>Renk solukluğu, bulantı, fenalık hissi gibi durumların varlığında hasta tekrar yatırılmalıdır.</a:t>
            </a:r>
          </a:p>
          <a:p>
            <a:r>
              <a:rPr lang="tr-TR" dirty="0" smtClean="0"/>
              <a:t>Yerlerin kaygan ve ıslak olmamasına dikkat edilmelidir.</a:t>
            </a:r>
          </a:p>
          <a:p>
            <a:r>
              <a:rPr lang="tr-TR" dirty="0" err="1" smtClean="0"/>
              <a:t>Mobilizasyon</a:t>
            </a:r>
            <a:r>
              <a:rPr lang="tr-TR" dirty="0" smtClean="0"/>
              <a:t> sırasında komplikasyon gelişirse </a:t>
            </a:r>
            <a:r>
              <a:rPr lang="tr-TR" dirty="0" err="1" smtClean="0"/>
              <a:t>mobilizasyon</a:t>
            </a:r>
            <a:r>
              <a:rPr lang="tr-TR" dirty="0" smtClean="0"/>
              <a:t> sonlandırılmalıdır.</a:t>
            </a:r>
          </a:p>
          <a:p>
            <a:r>
              <a:rPr lang="tr-TR" dirty="0" smtClean="0"/>
              <a:t>Yapılan her türlü </a:t>
            </a:r>
            <a:r>
              <a:rPr lang="tr-TR" dirty="0" err="1" smtClean="0"/>
              <a:t>mobilizasyon</a:t>
            </a:r>
            <a:r>
              <a:rPr lang="tr-TR" dirty="0" smtClean="0"/>
              <a:t> işlemi süresi ile birlikte kayıt edilmelidir.</a:t>
            </a:r>
          </a:p>
          <a:p>
            <a:r>
              <a:rPr lang="tr-TR" dirty="0" smtClean="0"/>
              <a:t>Yapılan her türlü </a:t>
            </a:r>
            <a:r>
              <a:rPr lang="tr-TR" dirty="0" err="1" smtClean="0"/>
              <a:t>mobilizasyon</a:t>
            </a:r>
            <a:r>
              <a:rPr lang="tr-TR" dirty="0" smtClean="0"/>
              <a:t> işlemi sonrasında eller el yıkama standardına göre yıkanmalı</a:t>
            </a:r>
          </a:p>
          <a:p>
            <a:endParaRPr lang="tr-TR" dirty="0" smtClean="0"/>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YATAK YARASI (DEKÜBİTÜS) / BASI YARALARI </a:t>
            </a:r>
            <a:br>
              <a:rPr lang="tr-TR" dirty="0" smtClean="0"/>
            </a:br>
            <a:endParaRPr lang="tr-TR" dirty="0"/>
          </a:p>
        </p:txBody>
      </p:sp>
      <p:sp>
        <p:nvSpPr>
          <p:cNvPr id="3" name="2 İçerik Yer Tutucusu"/>
          <p:cNvSpPr>
            <a:spLocks noGrp="1"/>
          </p:cNvSpPr>
          <p:nvPr>
            <p:ph sz="quarter" idx="1"/>
          </p:nvPr>
        </p:nvSpPr>
        <p:spPr/>
        <p:txBody>
          <a:bodyPr/>
          <a:lstStyle/>
          <a:p>
            <a:r>
              <a:rPr lang="tr-TR" dirty="0" smtClean="0"/>
              <a:t>Yatak yarası, dokuların uzun süreli basınç altında kalmasına bağlı olarak gelişen ve daha çok vücudun kemik çıkıntılarının üzerinde gözlenen </a:t>
            </a:r>
            <a:r>
              <a:rPr lang="tr-TR" dirty="0" err="1" smtClean="0"/>
              <a:t>iskemik</a:t>
            </a:r>
            <a:r>
              <a:rPr lang="tr-TR" dirty="0" smtClean="0"/>
              <a:t> doku kaybı ve hücre ölümüdür. </a:t>
            </a:r>
          </a:p>
          <a:p>
            <a:pPr>
              <a:buNone/>
            </a:pPr>
            <a:endParaRPr lang="tr-TR" dirty="0" smtClean="0"/>
          </a:p>
          <a:p>
            <a:r>
              <a:rPr lang="tr-TR" dirty="0" smtClean="0"/>
              <a:t>Latince yatmak anlamına gelen </a:t>
            </a:r>
            <a:r>
              <a:rPr lang="tr-TR" dirty="0" err="1" smtClean="0"/>
              <a:t>decumbere</a:t>
            </a:r>
            <a:r>
              <a:rPr lang="tr-TR" dirty="0" smtClean="0"/>
              <a:t> sözcüğünden türetilmiş olan </a:t>
            </a:r>
            <a:r>
              <a:rPr lang="tr-TR" dirty="0" err="1" smtClean="0"/>
              <a:t>dekübitus</a:t>
            </a:r>
            <a:r>
              <a:rPr lang="tr-TR" dirty="0" smtClean="0"/>
              <a:t> ülseri ve yatak yarası terimleri de eş anlamlı olarak kullanılmakla beraber basıncın oluşturduğu doku hasarını en iyi ifade ettiği için son yıllarda basınç ülserleri teriminin kullanması önerilmişti</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Yatak Yarasının Oluşumu</a:t>
            </a:r>
            <a:br>
              <a:rPr lang="tr-TR" dirty="0" smtClean="0"/>
            </a:br>
            <a:endParaRPr lang="tr-TR"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1071538" y="1214422"/>
            <a:ext cx="6277829" cy="478950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srcRect/>
          <a:stretch>
            <a:fillRect/>
          </a:stretch>
        </p:blipFill>
        <p:spPr bwMode="auto">
          <a:xfrm>
            <a:off x="0" y="1000108"/>
            <a:ext cx="8650940" cy="3341699"/>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749</TotalTime>
  <Words>1159</Words>
  <Application>Microsoft Office PowerPoint</Application>
  <PresentationFormat>Ekran Gösterisi (4:3)</PresentationFormat>
  <Paragraphs>105</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Cumba</vt:lpstr>
      <vt:lpstr>YATAK YARALARI VE KORUYUCU ÖNLEMLER</vt:lpstr>
      <vt:lpstr>MOBİLİZASYON </vt:lpstr>
      <vt:lpstr> Hareketsizliğe Bağlı Olarak Gelişebilecek Problemler</vt:lpstr>
      <vt:lpstr>Mobilizasyonda riskli gruplar: </vt:lpstr>
      <vt:lpstr>Slayt 5</vt:lpstr>
      <vt:lpstr>Slayt 6</vt:lpstr>
      <vt:lpstr>YATAK YARASI (DEKÜBİTÜS) / BASI YARALARI  </vt:lpstr>
      <vt:lpstr>Yatak Yarasının Oluşumu </vt:lpstr>
      <vt:lpstr>Slayt 9</vt:lpstr>
      <vt:lpstr>Yatak Yarasına Neden Olan ve Kolaylaştıran Faktörleri </vt:lpstr>
      <vt:lpstr>Slayt 11</vt:lpstr>
      <vt:lpstr>Slayt 12</vt:lpstr>
      <vt:lpstr>Yatak Yarası Oluşmasında Risk Faktörleri </vt:lpstr>
      <vt:lpstr>Basınç Bölgeleri ve Basıncın Azaltılması </vt:lpstr>
      <vt:lpstr>Prone pozisyonunda basınç noktaları;</vt:lpstr>
      <vt:lpstr>Supine pozisyonunda basınç noktaları</vt:lpstr>
      <vt:lpstr>Lateral pozisyonda basınç noktaları;</vt:lpstr>
      <vt:lpstr>Fowler pozisyonunda basınç noktaları</vt:lpstr>
      <vt:lpstr>Yatak Yarasının Evreleri  </vt:lpstr>
      <vt:lpstr>Slayt 20</vt:lpstr>
      <vt:lpstr>Slayt 21</vt:lpstr>
      <vt:lpstr>Slayt 22</vt:lpstr>
      <vt:lpstr>Slayt 23</vt:lpstr>
      <vt:lpstr>Slayt 24</vt:lpstr>
      <vt:lpstr>Yatak Yarasını Önleyici Araç Gereçler </vt:lpstr>
      <vt:lpstr>Slayt 26</vt:lpstr>
      <vt:lpstr>Slayt 27</vt:lpstr>
      <vt:lpstr> </vt:lpstr>
      <vt:lpstr>Havalı yatak kullanımında dikkat edilecekler</vt:lpstr>
      <vt:lpstr>Slayt 30</vt:lpstr>
      <vt:lpstr>Slayt 31</vt:lpstr>
      <vt:lpstr>Slayt 32</vt:lpstr>
      <vt:lpstr>Yatak Yarası Komplikasyonları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VOLKAN</dc:creator>
  <cp:lastModifiedBy>burcu polat</cp:lastModifiedBy>
  <cp:revision>67</cp:revision>
  <cp:lastPrinted>2016-05-20T06:20:38Z</cp:lastPrinted>
  <dcterms:created xsi:type="dcterms:W3CDTF">2016-05-16T11:19:27Z</dcterms:created>
  <dcterms:modified xsi:type="dcterms:W3CDTF">2021-05-04T09:42:07Z</dcterms:modified>
</cp:coreProperties>
</file>