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73" r:id="rId10"/>
    <p:sldId id="264" r:id="rId11"/>
    <p:sldId id="277" r:id="rId12"/>
    <p:sldId id="265" r:id="rId13"/>
    <p:sldId id="266" r:id="rId14"/>
    <p:sldId id="267" r:id="rId15"/>
    <p:sldId id="268" r:id="rId16"/>
    <p:sldId id="269" r:id="rId17"/>
    <p:sldId id="278" r:id="rId18"/>
    <p:sldId id="279" r:id="rId19"/>
    <p:sldId id="280" r:id="rId20"/>
    <p:sldId id="284" r:id="rId21"/>
    <p:sldId id="281" r:id="rId22"/>
    <p:sldId id="282" r:id="rId23"/>
    <p:sldId id="286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51012" y="2975020"/>
            <a:ext cx="8127084" cy="2009104"/>
          </a:xfrm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HASTANIN SONDA YOLUYLA BESLENMESİ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1012" y="5589431"/>
            <a:ext cx="8689976" cy="682580"/>
          </a:xfrm>
        </p:spPr>
        <p:txBody>
          <a:bodyPr/>
          <a:lstStyle/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4" name="Picture 2" descr="C:\Users\merve\Picture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41" y="283335"/>
            <a:ext cx="4074969" cy="30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37126" y="-57955"/>
            <a:ext cx="85258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itchFamily="66" charset="0"/>
              </a:rPr>
              <a:t>Gastrostomi</a:t>
            </a:r>
            <a:r>
              <a:rPr lang="tr-TR" sz="2400" dirty="0">
                <a:latin typeface="Comic Sans MS" pitchFamily="66" charset="0"/>
              </a:rPr>
              <a:t>, </a:t>
            </a:r>
            <a:r>
              <a:rPr lang="tr-TR" sz="2800" dirty="0">
                <a:latin typeface="Comic Sans MS" pitchFamily="66" charset="0"/>
              </a:rPr>
              <a:t>ağız yoluyla gıda alamayan hastaların beslenmesini sağlamak amacıyla karın duvarından geçirilen esnek bir tüpün mideye yerleştirilmesi </a:t>
            </a:r>
            <a:r>
              <a:rPr lang="tr-TR" sz="2800" dirty="0" smtClean="0">
                <a:latin typeface="Comic Sans MS" pitchFamily="66" charset="0"/>
              </a:rPr>
              <a:t>işlemidir.</a:t>
            </a:r>
          </a:p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Bu uygulama </a:t>
            </a:r>
            <a:r>
              <a:rPr lang="tr-TR" sz="2800" dirty="0" err="1">
                <a:latin typeface="Comic Sans MS" pitchFamily="66" charset="0"/>
              </a:rPr>
              <a:t>nazogastrik</a:t>
            </a:r>
            <a:r>
              <a:rPr lang="tr-TR" sz="2800" dirty="0">
                <a:latin typeface="Comic Sans MS" pitchFamily="66" charset="0"/>
              </a:rPr>
              <a:t> tüpün kullanılamadığı durumlarda ve uzun süreli </a:t>
            </a:r>
            <a:r>
              <a:rPr lang="tr-TR" sz="2800" dirty="0" err="1">
                <a:latin typeface="Comic Sans MS" pitchFamily="66" charset="0"/>
              </a:rPr>
              <a:t>enteral</a:t>
            </a:r>
            <a:r>
              <a:rPr lang="tr-TR" sz="2800" dirty="0">
                <a:latin typeface="Comic Sans MS" pitchFamily="66" charset="0"/>
              </a:rPr>
              <a:t> beslenme yapılacak hastalar için </a:t>
            </a:r>
            <a:r>
              <a:rPr lang="tr-TR" sz="2800" dirty="0" smtClean="0">
                <a:latin typeface="Comic Sans MS" pitchFamily="66" charset="0"/>
              </a:rPr>
              <a:t>kullanılır.</a:t>
            </a:r>
          </a:p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Katı, sıvı gıdaların ve ilaçların yemek borusundan geçmeksizin doğrudan mideye ulaşmasını sağlar</a:t>
            </a:r>
            <a:r>
              <a:rPr lang="tr-TR" sz="2800" dirty="0" smtClean="0">
                <a:latin typeface="Comic Sans MS" pitchFamily="66" charset="0"/>
              </a:rPr>
              <a:t>.</a:t>
            </a:r>
          </a:p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Bu yöntem özellikle uzun süre yoğun bakım servislerinde yatan, herhangi bir sebepten dolayı yutma </a:t>
            </a:r>
            <a:r>
              <a:rPr lang="tr-TR" sz="2800" dirty="0" err="1">
                <a:latin typeface="Comic Sans MS" pitchFamily="66" charset="0"/>
              </a:rPr>
              <a:t>refkleksi</a:t>
            </a:r>
            <a:r>
              <a:rPr lang="tr-TR" sz="2800" dirty="0">
                <a:latin typeface="Comic Sans MS" pitchFamily="66" charset="0"/>
              </a:rPr>
              <a:t> kaybolmuş olan hastaların beslenmesi için uygundur</a:t>
            </a:r>
            <a:r>
              <a:rPr lang="tr-TR" sz="2800" dirty="0" smtClean="0">
                <a:latin typeface="Comic Sans MS" pitchFamily="66" charset="0"/>
              </a:rPr>
              <a:t>.</a:t>
            </a:r>
          </a:p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Gastrik</a:t>
            </a:r>
            <a:r>
              <a:rPr lang="tr-TR" sz="2800" dirty="0">
                <a:latin typeface="Comic Sans MS" pitchFamily="66" charset="0"/>
              </a:rPr>
              <a:t> tüple beslenme sürekli, aralıklı veya </a:t>
            </a:r>
            <a:r>
              <a:rPr lang="tr-TR" sz="2800" dirty="0" err="1" smtClean="0">
                <a:latin typeface="Comic Sans MS" pitchFamily="66" charset="0"/>
              </a:rPr>
              <a:t>bolus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infüzyon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şeklinde yapılır. </a:t>
            </a:r>
          </a:p>
          <a:p>
            <a:r>
              <a:rPr lang="tr-TR" sz="2800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4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cap="none" dirty="0" smtClean="0">
                <a:latin typeface="Comic Sans MS" pitchFamily="66" charset="0"/>
              </a:rPr>
              <a:t>Bakınız  </a:t>
            </a:r>
            <a:r>
              <a:rPr lang="tr-TR" sz="2400" b="1" cap="none" dirty="0" err="1" smtClean="0">
                <a:latin typeface="Comic Sans MS" pitchFamily="66" charset="0"/>
              </a:rPr>
              <a:t>gastrostomi</a:t>
            </a:r>
            <a:r>
              <a:rPr lang="tr-TR" sz="2400" b="1" cap="none" dirty="0" smtClean="0">
                <a:latin typeface="Comic Sans MS" pitchFamily="66" charset="0"/>
              </a:rPr>
              <a:t> </a:t>
            </a:r>
            <a:r>
              <a:rPr lang="tr-TR" sz="2400" cap="none" dirty="0" smtClean="0">
                <a:latin typeface="Comic Sans MS" pitchFamily="66" charset="0"/>
              </a:rPr>
              <a:t>açılmış bir hastanın </a:t>
            </a:r>
            <a:r>
              <a:rPr lang="tr-TR" sz="2400" cap="none" dirty="0" err="1" smtClean="0">
                <a:latin typeface="Comic Sans MS" pitchFamily="66" charset="0"/>
              </a:rPr>
              <a:t>miğde</a:t>
            </a:r>
            <a:r>
              <a:rPr lang="tr-TR" sz="2400" cap="none" dirty="0" smtClean="0">
                <a:latin typeface="Comic Sans MS" pitchFamily="66" charset="0"/>
              </a:rPr>
              <a:t> içeriğini kontrol etmesi</a:t>
            </a:r>
            <a:endParaRPr lang="tr-TR" sz="2400" b="1" cap="none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26" y="2366963"/>
            <a:ext cx="370414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6068" y="618517"/>
            <a:ext cx="10222158" cy="112013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mic Sans MS" pitchFamily="66" charset="0"/>
              </a:rPr>
              <a:t>Sondayla Beslenmede Dikkat Edilmesi Gereken Noktalar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27279" y="1751527"/>
            <a:ext cx="7289442" cy="4134118"/>
          </a:xfrm>
        </p:spPr>
        <p:txBody>
          <a:bodyPr>
            <a:noAutofit/>
          </a:bodyPr>
          <a:lstStyle/>
          <a:p>
            <a:r>
              <a:rPr lang="tr-TR" dirty="0" smtClean="0"/>
              <a:t> </a:t>
            </a:r>
            <a:r>
              <a:rPr lang="tr-TR" cap="none" dirty="0" err="1" smtClean="0">
                <a:latin typeface="Comic Sans MS" pitchFamily="66" charset="0"/>
              </a:rPr>
              <a:t>nazogastrik</a:t>
            </a:r>
            <a:r>
              <a:rPr lang="tr-TR" cap="none" dirty="0" smtClean="0">
                <a:latin typeface="Comic Sans MS" pitchFamily="66" charset="0"/>
              </a:rPr>
              <a:t> tüpü tespit ederken cildi tahriş etmemek</a:t>
            </a:r>
          </a:p>
          <a:p>
            <a:r>
              <a:rPr lang="tr-TR" cap="none" dirty="0" smtClean="0">
                <a:latin typeface="Comic Sans MS" pitchFamily="66" charset="0"/>
              </a:rPr>
              <a:t> tüple beslenmede beslenme tüplerinin yerinde olup olmadığını kontrol etmek</a:t>
            </a:r>
          </a:p>
          <a:p>
            <a:r>
              <a:rPr lang="tr-TR" cap="none" dirty="0" smtClean="0">
                <a:latin typeface="Comic Sans MS" pitchFamily="66" charset="0"/>
              </a:rPr>
              <a:t>  </a:t>
            </a:r>
            <a:r>
              <a:rPr lang="tr-TR" cap="none" dirty="0" err="1" smtClean="0">
                <a:latin typeface="Comic Sans MS" pitchFamily="66" charset="0"/>
              </a:rPr>
              <a:t>gastrostomili</a:t>
            </a:r>
            <a:r>
              <a:rPr lang="tr-TR" cap="none" dirty="0" smtClean="0">
                <a:latin typeface="Comic Sans MS" pitchFamily="66" charset="0"/>
              </a:rPr>
              <a:t> hastalarda </a:t>
            </a:r>
            <a:r>
              <a:rPr lang="tr-TR" cap="none" dirty="0" err="1" smtClean="0">
                <a:latin typeface="Comic Sans MS" pitchFamily="66" charset="0"/>
              </a:rPr>
              <a:t>gastrostomi</a:t>
            </a:r>
            <a:r>
              <a:rPr lang="tr-TR" cap="none" dirty="0" smtClean="0">
                <a:latin typeface="Comic Sans MS" pitchFamily="66" charset="0"/>
              </a:rPr>
              <a:t> giriş yerini kızarıklık, akıntı gibi enfeksiyon belirtileri yönünden takip etmek</a:t>
            </a:r>
          </a:p>
          <a:p>
            <a:r>
              <a:rPr lang="tr-TR" cap="none" dirty="0" smtClean="0">
                <a:latin typeface="Comic Sans MS" pitchFamily="66" charset="0"/>
              </a:rPr>
              <a:t>  </a:t>
            </a:r>
            <a:r>
              <a:rPr lang="tr-TR" cap="none" dirty="0" err="1" smtClean="0">
                <a:latin typeface="Comic Sans MS" pitchFamily="66" charset="0"/>
              </a:rPr>
              <a:t>gastrostomi</a:t>
            </a:r>
            <a:r>
              <a:rPr lang="tr-TR" cap="none" dirty="0" smtClean="0">
                <a:latin typeface="Comic Sans MS" pitchFamily="66" charset="0"/>
              </a:rPr>
              <a:t> bölgesine günde en az bir kez aseptik tekniğe uygun olarak bakım yapmak </a:t>
            </a:r>
          </a:p>
          <a:p>
            <a:r>
              <a:rPr lang="tr-TR" cap="none" dirty="0" smtClean="0">
                <a:latin typeface="Comic Sans MS" pitchFamily="66" charset="0"/>
              </a:rPr>
              <a:t> mide içeriğinin </a:t>
            </a:r>
            <a:r>
              <a:rPr lang="tr-TR" cap="none" dirty="0" err="1" smtClean="0">
                <a:latin typeface="Comic Sans MS" pitchFamily="66" charset="0"/>
              </a:rPr>
              <a:t>aspirasyonunu</a:t>
            </a:r>
            <a:r>
              <a:rPr lang="tr-TR" cap="none" dirty="0" smtClean="0">
                <a:latin typeface="Comic Sans MS" pitchFamily="66" charset="0"/>
              </a:rPr>
              <a:t> engellemek için hastanın başını 30-45 derece yukarı kaldırmak </a:t>
            </a:r>
          </a:p>
          <a:p>
            <a:r>
              <a:rPr lang="tr-TR" cap="none" dirty="0" smtClean="0">
                <a:latin typeface="Comic Sans MS" pitchFamily="66" charset="0"/>
              </a:rPr>
              <a:t> hastanın ağız bakımını yapmak .</a:t>
            </a:r>
            <a:endParaRPr lang="tr-TR" cap="none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38" y="2357213"/>
            <a:ext cx="3451430" cy="218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97734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2800" b="1" cap="none" dirty="0" smtClean="0">
                <a:latin typeface="Comic Sans MS" pitchFamily="66" charset="0"/>
              </a:rPr>
              <a:t>sondayla beslenmede dikkat edilmesi gereken noktalar </a:t>
            </a:r>
            <a:endParaRPr lang="tr-TR" sz="2800" b="1" cap="none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2580" y="1159099"/>
            <a:ext cx="10595020" cy="5112912"/>
          </a:xfrm>
        </p:spPr>
        <p:txBody>
          <a:bodyPr>
            <a:noAutofit/>
          </a:bodyPr>
          <a:lstStyle/>
          <a:p>
            <a:r>
              <a:rPr lang="tr-TR" cap="none" dirty="0" smtClean="0">
                <a:latin typeface="Comic Sans MS" pitchFamily="66" charset="0"/>
              </a:rPr>
              <a:t>beslenme torbalarının ağzını kapalı tutmak</a:t>
            </a:r>
          </a:p>
          <a:p>
            <a:r>
              <a:rPr lang="tr-TR" cap="none" dirty="0" smtClean="0">
                <a:latin typeface="Comic Sans MS" pitchFamily="66" charset="0"/>
              </a:rPr>
              <a:t>  hastanın su ihtiyacını karşılamak için doktor istemine göre belirlenen miktarda suyu her beslenme uygulamasından sonra ya da belirli aralıklarla vermek </a:t>
            </a:r>
          </a:p>
          <a:p>
            <a:r>
              <a:rPr lang="tr-TR" cap="none" dirty="0" smtClean="0">
                <a:latin typeface="Comic Sans MS" pitchFamily="66" charset="0"/>
              </a:rPr>
              <a:t> sürekli beslenmede her 4-8 saatte bir, aralıklı beslenmede ise her beslenme sonrasında 25-40 ml su ile yıkamak (bu durum, tüpün temizliğini sağlar ve tüpün tıkanıklığını önler.)</a:t>
            </a:r>
          </a:p>
          <a:p>
            <a:r>
              <a:rPr lang="tr-TR" cap="none" dirty="0" smtClean="0">
                <a:latin typeface="Comic Sans MS" pitchFamily="66" charset="0"/>
              </a:rPr>
              <a:t>  </a:t>
            </a:r>
            <a:r>
              <a:rPr lang="tr-TR" cap="none" dirty="0" err="1" smtClean="0">
                <a:latin typeface="Comic Sans MS" pitchFamily="66" charset="0"/>
              </a:rPr>
              <a:t>bolus</a:t>
            </a:r>
            <a:r>
              <a:rPr lang="tr-TR" cap="none" dirty="0" smtClean="0">
                <a:latin typeface="Comic Sans MS" pitchFamily="66" charset="0"/>
              </a:rPr>
              <a:t> yöntemi ile beslenmede beslenme enjektörüne çekilen ürünün yer çekimi akışına bırakılarak boşalmasını sağlamak, ürün eklenecekse enjektör tamamen boşalmadan hava gitmesi önlenerek ürün eklemek</a:t>
            </a:r>
          </a:p>
          <a:p>
            <a:r>
              <a:rPr lang="tr-TR" cap="none" dirty="0" smtClean="0">
                <a:latin typeface="Comic Sans MS" pitchFamily="66" charset="0"/>
              </a:rPr>
              <a:t>  beslenme torbalarını ve setlerini 24 saatte bir değiştirmek </a:t>
            </a:r>
          </a:p>
          <a:p>
            <a:r>
              <a:rPr lang="tr-TR" cap="none" dirty="0" smtClean="0">
                <a:latin typeface="Comic Sans MS" pitchFamily="66" charset="0"/>
              </a:rPr>
              <a:t> hastaya yapılan tüm girişimler öncesi ve sonrasında elleri aseptik tekniğe uygun olarak yıkamak </a:t>
            </a:r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75" y="218941"/>
            <a:ext cx="10364451" cy="1429555"/>
          </a:xfrm>
        </p:spPr>
        <p:txBody>
          <a:bodyPr>
            <a:normAutofit/>
          </a:bodyPr>
          <a:lstStyle/>
          <a:p>
            <a:r>
              <a:rPr lang="tr-TR" sz="2800" b="1" cap="none" dirty="0" smtClean="0">
                <a:latin typeface="Comic Sans MS" pitchFamily="66" charset="0"/>
              </a:rPr>
              <a:t> sondayla beslenmede dikkat edilmesi gereken noktalar </a:t>
            </a:r>
            <a:endParaRPr lang="tr-TR" sz="2800" b="1" cap="none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300766"/>
            <a:ext cx="10363826" cy="4490434"/>
          </a:xfrm>
        </p:spPr>
        <p:txBody>
          <a:bodyPr>
            <a:noAutofit/>
          </a:bodyPr>
          <a:lstStyle/>
          <a:p>
            <a:r>
              <a:rPr lang="tr-TR" sz="2800" cap="none" dirty="0" smtClean="0">
                <a:latin typeface="Comic Sans MS" pitchFamily="66" charset="0"/>
              </a:rPr>
              <a:t>beslenmeye ait gerekli kayıtları tutmak gerekir.</a:t>
            </a:r>
          </a:p>
          <a:p>
            <a:pPr marL="0" indent="0">
              <a:buNone/>
            </a:pPr>
            <a:r>
              <a:rPr lang="tr-TR" sz="2800" b="1" cap="none" dirty="0" smtClean="0">
                <a:latin typeface="Comic Sans MS" pitchFamily="66" charset="0"/>
              </a:rPr>
              <a:t>hemşire, hastayı besledikten sonra</a:t>
            </a:r>
            <a:r>
              <a:rPr lang="tr-TR" sz="2800" cap="none" dirty="0" smtClean="0">
                <a:latin typeface="Comic Sans MS" pitchFamily="66" charset="0"/>
              </a:rPr>
              <a:t> </a:t>
            </a:r>
          </a:p>
          <a:p>
            <a:r>
              <a:rPr lang="tr-TR" sz="2800" cap="none" dirty="0" smtClean="0">
                <a:latin typeface="Comic Sans MS" pitchFamily="66" charset="0"/>
              </a:rPr>
              <a:t>hastanın beslenme yolunu, </a:t>
            </a:r>
          </a:p>
          <a:p>
            <a:r>
              <a:rPr lang="tr-TR" sz="2800" cap="none" dirty="0" smtClean="0">
                <a:latin typeface="Comic Sans MS" pitchFamily="66" charset="0"/>
              </a:rPr>
              <a:t>beslenmeyle ilgili tutum ve davranışlarını, </a:t>
            </a:r>
          </a:p>
          <a:p>
            <a:r>
              <a:rPr lang="tr-TR" sz="2800" cap="none" dirty="0" smtClean="0">
                <a:latin typeface="Comic Sans MS" pitchFamily="66" charset="0"/>
              </a:rPr>
              <a:t>besinleri </a:t>
            </a:r>
            <a:r>
              <a:rPr lang="tr-TR" sz="2800" cap="none" dirty="0" err="1" smtClean="0">
                <a:latin typeface="Comic Sans MS" pitchFamily="66" charset="0"/>
              </a:rPr>
              <a:t>tolere</a:t>
            </a:r>
            <a:r>
              <a:rPr lang="tr-TR" sz="2800" cap="none" dirty="0" smtClean="0">
                <a:latin typeface="Comic Sans MS" pitchFamily="66" charset="0"/>
              </a:rPr>
              <a:t> edip etmediğini, </a:t>
            </a:r>
          </a:p>
          <a:p>
            <a:r>
              <a:rPr lang="tr-TR" sz="2800" cap="none" dirty="0" smtClean="0">
                <a:latin typeface="Comic Sans MS" pitchFamily="66" charset="0"/>
              </a:rPr>
              <a:t>bulantı, kusma iştahsızlık olup olmadığını,</a:t>
            </a:r>
          </a:p>
          <a:p>
            <a:r>
              <a:rPr lang="tr-TR" sz="2800" cap="none" dirty="0" err="1" smtClean="0">
                <a:latin typeface="Comic Sans MS" pitchFamily="66" charset="0"/>
              </a:rPr>
              <a:t>aspire</a:t>
            </a:r>
            <a:r>
              <a:rPr lang="tr-TR" sz="2800" cap="none" dirty="0" smtClean="0">
                <a:latin typeface="Comic Sans MS" pitchFamily="66" charset="0"/>
              </a:rPr>
              <a:t> edip etmediğini değerlendirir ve bilgileri kaydeder. </a:t>
            </a:r>
            <a:endParaRPr lang="tr-TR" sz="2800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76" y="322304"/>
            <a:ext cx="9840084" cy="1287556"/>
          </a:xfrm>
        </p:spPr>
        <p:txBody>
          <a:bodyPr>
            <a:normAutofit/>
          </a:bodyPr>
          <a:lstStyle/>
          <a:p>
            <a:r>
              <a:rPr lang="tr-TR" sz="2800" b="1" cap="none" dirty="0" smtClean="0">
                <a:solidFill>
                  <a:srgbClr val="FF0000"/>
                </a:solidFill>
                <a:latin typeface="Comic Sans MS" pitchFamily="66" charset="0"/>
              </a:rPr>
              <a:t> hastanın sondayla beslenmesinde uygulanacak adımlar</a:t>
            </a:r>
            <a:endParaRPr lang="tr-TR" sz="2800" b="1" cap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59854" y="1365161"/>
            <a:ext cx="10517746" cy="4649273"/>
          </a:xfrm>
        </p:spPr>
        <p:txBody>
          <a:bodyPr>
            <a:noAutofit/>
          </a:bodyPr>
          <a:lstStyle/>
          <a:p>
            <a:r>
              <a:rPr lang="tr-TR" sz="2400" cap="none" dirty="0" smtClean="0">
                <a:latin typeface="Comic Sans MS" pitchFamily="66" charset="0"/>
              </a:rPr>
              <a:t> eller yıkanır, araç ve gereçler hazırlanır. </a:t>
            </a:r>
          </a:p>
          <a:p>
            <a:r>
              <a:rPr lang="tr-TR" sz="2400" cap="none" dirty="0" err="1" smtClean="0">
                <a:latin typeface="Comic Sans MS" pitchFamily="66" charset="0"/>
              </a:rPr>
              <a:t>gavaj</a:t>
            </a:r>
            <a:r>
              <a:rPr lang="tr-TR" sz="2400" cap="none" dirty="0" smtClean="0">
                <a:latin typeface="Comic Sans MS" pitchFamily="66" charset="0"/>
              </a:rPr>
              <a:t> besinlerin son kullanma tarihi kontrol edilir.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önceden hazırlanmış araç gereç hastanın yanına getirilir.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işlem hakkında hastaya bilgi verilir ve hastadan izin alınır.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gerekirse hastanın yatak çevresine paravan çekilir.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 hastaya </a:t>
            </a:r>
            <a:r>
              <a:rPr lang="tr-TR" sz="2400" cap="none" dirty="0" err="1" smtClean="0">
                <a:latin typeface="Comic Sans MS" pitchFamily="66" charset="0"/>
              </a:rPr>
              <a:t>fowler</a:t>
            </a:r>
            <a:r>
              <a:rPr lang="tr-TR" sz="2400" cap="none" dirty="0" smtClean="0">
                <a:latin typeface="Comic Sans MS" pitchFamily="66" charset="0"/>
              </a:rPr>
              <a:t> ya da yarı </a:t>
            </a:r>
            <a:r>
              <a:rPr lang="tr-TR" sz="2400" cap="none" dirty="0" err="1" smtClean="0">
                <a:latin typeface="Comic Sans MS" pitchFamily="66" charset="0"/>
              </a:rPr>
              <a:t>fowler</a:t>
            </a:r>
            <a:r>
              <a:rPr lang="tr-TR" sz="2400" cap="none" dirty="0" smtClean="0">
                <a:latin typeface="Comic Sans MS" pitchFamily="66" charset="0"/>
              </a:rPr>
              <a:t> pozisyon verilir.  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hastaya oturur pozisyon verilemiyorsa yatak başı 45°yükseltilir ve sağ </a:t>
            </a:r>
            <a:r>
              <a:rPr lang="tr-TR" sz="2400" cap="none" dirty="0" err="1" smtClean="0">
                <a:latin typeface="Comic Sans MS" pitchFamily="66" charset="0"/>
              </a:rPr>
              <a:t>lateral</a:t>
            </a:r>
            <a:r>
              <a:rPr lang="tr-TR" sz="2400" cap="none" dirty="0" smtClean="0">
                <a:latin typeface="Comic Sans MS" pitchFamily="66" charset="0"/>
              </a:rPr>
              <a:t> pozisyon verilir</a:t>
            </a:r>
            <a:endParaRPr lang="tr-TR" sz="2400" cap="none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52" y="3072308"/>
            <a:ext cx="2684530" cy="17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8017" y="180304"/>
            <a:ext cx="10364451" cy="1481072"/>
          </a:xfrm>
        </p:spPr>
        <p:txBody>
          <a:bodyPr>
            <a:normAutofit/>
          </a:bodyPr>
          <a:lstStyle/>
          <a:p>
            <a:r>
              <a:rPr lang="tr-TR" sz="2800" b="1" cap="none" dirty="0" smtClean="0">
                <a:latin typeface="Comic Sans MS" pitchFamily="66" charset="0"/>
              </a:rPr>
              <a:t>hastanın sondayla beslenmesinde uygulanacak adımlar</a:t>
            </a:r>
            <a:endParaRPr lang="tr-TR" sz="2800" b="1" cap="none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3" y="1352281"/>
            <a:ext cx="10458271" cy="4790941"/>
          </a:xfrm>
        </p:spPr>
        <p:txBody>
          <a:bodyPr>
            <a:noAutofit/>
          </a:bodyPr>
          <a:lstStyle/>
          <a:p>
            <a:r>
              <a:rPr lang="tr-TR" sz="2400" cap="none" dirty="0" smtClean="0">
                <a:latin typeface="Comic Sans MS" pitchFamily="66" charset="0"/>
              </a:rPr>
              <a:t>önceden hazırlanmış olan besinin oda ısısında olması sağlanır.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</a:t>
            </a:r>
            <a:r>
              <a:rPr lang="tr-TR" sz="2400" cap="none" dirty="0" err="1" smtClean="0">
                <a:latin typeface="Comic Sans MS" pitchFamily="66" charset="0"/>
              </a:rPr>
              <a:t>kateterin</a:t>
            </a:r>
            <a:r>
              <a:rPr lang="tr-TR" sz="2400" cap="none" dirty="0" smtClean="0">
                <a:latin typeface="Comic Sans MS" pitchFamily="66" charset="0"/>
              </a:rPr>
              <a:t> </a:t>
            </a:r>
            <a:r>
              <a:rPr lang="tr-TR" sz="2400" cap="none" dirty="0" err="1" smtClean="0">
                <a:latin typeface="Comic Sans MS" pitchFamily="66" charset="0"/>
              </a:rPr>
              <a:t>distal</a:t>
            </a:r>
            <a:r>
              <a:rPr lang="tr-TR" sz="2400" cap="none" dirty="0" smtClean="0">
                <a:latin typeface="Comic Sans MS" pitchFamily="66" charset="0"/>
              </a:rPr>
              <a:t> ucu altına tedavi bezi veya kâğıt havlu yerleştirilir.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eldivenler giyilir.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sonda ile giysi arasındaki bağlantı açılır.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enjektör sondanın </a:t>
            </a:r>
            <a:r>
              <a:rPr lang="tr-TR" sz="2400" cap="none" dirty="0" err="1" smtClean="0">
                <a:latin typeface="Comic Sans MS" pitchFamily="66" charset="0"/>
              </a:rPr>
              <a:t>distal</a:t>
            </a:r>
            <a:r>
              <a:rPr lang="tr-TR" sz="2400" cap="none" dirty="0" smtClean="0">
                <a:latin typeface="Comic Sans MS" pitchFamily="66" charset="0"/>
              </a:rPr>
              <a:t> ucuna yerleştirilir.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</a:t>
            </a:r>
            <a:r>
              <a:rPr lang="tr-TR" sz="2400" cap="none" dirty="0" err="1" smtClean="0">
                <a:latin typeface="Comic Sans MS" pitchFamily="66" charset="0"/>
              </a:rPr>
              <a:t>klemp</a:t>
            </a:r>
            <a:r>
              <a:rPr lang="tr-TR" sz="2400" cap="none" dirty="0" smtClean="0">
                <a:latin typeface="Comic Sans MS" pitchFamily="66" charset="0"/>
              </a:rPr>
              <a:t> açılır, sonda ucunun midede olup olmadığını kontrol etmek için mide içeriği </a:t>
            </a:r>
            <a:r>
              <a:rPr lang="tr-TR" sz="2400" cap="none" dirty="0" err="1" smtClean="0">
                <a:latin typeface="Comic Sans MS" pitchFamily="66" charset="0"/>
              </a:rPr>
              <a:t>aspire</a:t>
            </a:r>
            <a:r>
              <a:rPr lang="tr-TR" sz="2400" cap="none" dirty="0" smtClean="0">
                <a:latin typeface="Comic Sans MS" pitchFamily="66" charset="0"/>
              </a:rPr>
              <a:t> edilir ve enjektöre sıvı gelip gelmediğine bakılır.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sıvı geliyorsa miktarı ölçülür.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gelen besin 150 ml’den daha az ise içeriği geri verilir</a:t>
            </a:r>
            <a:r>
              <a:rPr lang="tr-TR" sz="2400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678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62552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  <a:r>
              <a:rPr lang="fi-FI" sz="3100" dirty="0">
                <a:latin typeface="Comic Sans MS" pitchFamily="66" charset="0"/>
              </a:rPr>
              <a:t>Gavaj Besinin Bolus Yöntemiyle Verilmesi </a:t>
            </a:r>
            <a:endParaRPr lang="tr-TR" sz="31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558344"/>
            <a:ext cx="10363826" cy="4232856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  <a:r>
              <a:rPr lang="fi-FI" dirty="0" smtClean="0"/>
              <a:t> </a:t>
            </a:r>
            <a:r>
              <a:rPr lang="fi-FI" cap="none" dirty="0" smtClean="0">
                <a:latin typeface="Comic Sans MS" pitchFamily="66" charset="0"/>
              </a:rPr>
              <a:t>sonda ucuna pistonu çıkarılmış enjektör veya huni takılır.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fi-FI" cap="none" dirty="0" smtClean="0">
                <a:latin typeface="Comic Sans MS" pitchFamily="66" charset="0"/>
              </a:rPr>
              <a:t> enjektör gövdesi/huni içine gavajbesini konur ve 20-30 cm yukarı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fi-FI" cap="none" dirty="0" smtClean="0">
                <a:latin typeface="Comic Sans MS" pitchFamily="66" charset="0"/>
              </a:rPr>
              <a:t>kaldırılır.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fi-FI" cap="none" dirty="0" smtClean="0">
                <a:latin typeface="Comic Sans MS" pitchFamily="66" charset="0"/>
              </a:rPr>
              <a:t> akış hızı enjektörün yüksekliği ile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fi-FI" cap="none" dirty="0" smtClean="0">
                <a:latin typeface="Comic Sans MS" pitchFamily="66" charset="0"/>
              </a:rPr>
              <a:t>ayarlanır. 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fi-FI" cap="none" dirty="0" smtClean="0">
                <a:latin typeface="Comic Sans MS" pitchFamily="66" charset="0"/>
              </a:rPr>
              <a:t> enjektördeki besin tam bitmeden yeniden besinle doldurulur.toplam miktar bitinceye kadar devam edilir. 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fi-FI" cap="none" dirty="0" smtClean="0">
                <a:latin typeface="Comic Sans MS" pitchFamily="66" charset="0"/>
              </a:rPr>
              <a:t> verilecek miktar bittikten sonra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fi-FI" cap="none" dirty="0" smtClean="0">
                <a:latin typeface="Comic Sans MS" pitchFamily="66" charset="0"/>
              </a:rPr>
              <a:t>bebeklerde 1-2 ml, çocuklarda 10-15ml ve yetişkinlerde 20-40 ml su verilir. 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fi-FI" cap="none" dirty="0" smtClean="0">
                <a:latin typeface="Comic Sans MS" pitchFamily="66" charset="0"/>
              </a:rPr>
              <a:t> su bitmeden sonda klemplenir. 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fi-FI" cap="none" dirty="0" smtClean="0">
                <a:latin typeface="Comic Sans MS" pitchFamily="66" charset="0"/>
              </a:rPr>
              <a:t> enjektör çıkarılır, yeniden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fi-FI" cap="none" dirty="0" smtClean="0">
                <a:latin typeface="Comic Sans MS" pitchFamily="66" charset="0"/>
              </a:rPr>
              <a:t>kullanmak üzere yıkanır ve kaldırılır. </a:t>
            </a:r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sz="3200" dirty="0">
                <a:latin typeface="Comic Sans MS" pitchFamily="66" charset="0"/>
              </a:rPr>
              <a:t>Besinin Hastaya Sürekli Olarak Damla Şeklinde Verilmesi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3200" cap="none" dirty="0" smtClean="0">
                <a:latin typeface="Comic Sans MS" pitchFamily="66" charset="0"/>
              </a:rPr>
              <a:t>beslenme seti veya verilen besinin akış hızını düzenleyen beslenme pompaları kullanılarak  besinin hastaya sürekli olarak damla şeklinde verilmesi gerçekleştirilir:</a:t>
            </a:r>
            <a:endParaRPr lang="tr-TR" sz="3200" cap="none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83" y="4175125"/>
            <a:ext cx="21764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95" y="429339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3470" y="283666"/>
            <a:ext cx="10364451" cy="708007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Comic Sans MS" pitchFamily="66" charset="0"/>
              </a:rPr>
              <a:t>Besinin Hastaya Sürekli Olarak Damla Şeklinde Verilmesi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738648"/>
            <a:ext cx="10363826" cy="4052551"/>
          </a:xfrm>
        </p:spPr>
        <p:txBody>
          <a:bodyPr>
            <a:noAutofit/>
          </a:bodyPr>
          <a:lstStyle/>
          <a:p>
            <a:r>
              <a:rPr lang="tr-TR" sz="2400" cap="none" dirty="0" smtClean="0">
                <a:latin typeface="Comic Sans MS" pitchFamily="66" charset="0"/>
              </a:rPr>
              <a:t>verilecek besin ısıtılmamalıdır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 beslenme setinin </a:t>
            </a:r>
            <a:r>
              <a:rPr lang="tr-TR" sz="2400" cap="none" dirty="0" err="1" smtClean="0">
                <a:latin typeface="Comic Sans MS" pitchFamily="66" charset="0"/>
              </a:rPr>
              <a:t>klempi</a:t>
            </a:r>
            <a:r>
              <a:rPr lang="tr-TR" sz="2400" cap="none" dirty="0" smtClean="0">
                <a:latin typeface="Comic Sans MS" pitchFamily="66" charset="0"/>
              </a:rPr>
              <a:t> kapatılır.  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beslenme torbasının kapağı açılır , içine besin konur ve kapağı kapatılır.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 beslenme torbasının üzerine başlama tarihi ve saati, formül içeriği, hazırlayan kişinin adını içeren etiket yapıştırılır. 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</a:t>
            </a:r>
            <a:r>
              <a:rPr lang="tr-TR" sz="2400" cap="none" dirty="0" err="1" smtClean="0">
                <a:latin typeface="Comic Sans MS" pitchFamily="66" charset="0"/>
              </a:rPr>
              <a:t>klemp</a:t>
            </a:r>
            <a:r>
              <a:rPr lang="tr-TR" sz="2400" cap="none" dirty="0" smtClean="0">
                <a:latin typeface="Comic Sans MS" pitchFamily="66" charset="0"/>
              </a:rPr>
              <a:t> açılır, setin içindeki hava çıkartılır ve </a:t>
            </a:r>
            <a:r>
              <a:rPr lang="tr-TR" sz="2400" cap="none" dirty="0" err="1" smtClean="0">
                <a:latin typeface="Comic Sans MS" pitchFamily="66" charset="0"/>
              </a:rPr>
              <a:t>klemp</a:t>
            </a:r>
            <a:r>
              <a:rPr lang="tr-TR" sz="2400" cap="none" dirty="0" smtClean="0">
                <a:latin typeface="Comic Sans MS" pitchFamily="66" charset="0"/>
              </a:rPr>
              <a:t> kapatılır. </a:t>
            </a:r>
          </a:p>
          <a:p>
            <a:endParaRPr lang="tr-TR" sz="2400" cap="none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01" y="697830"/>
            <a:ext cx="1905806" cy="1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75008" y="708338"/>
            <a:ext cx="76242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HASTANIN SONDA YOLUYLA BESLENMESİ </a:t>
            </a:r>
          </a:p>
          <a:p>
            <a:r>
              <a:rPr lang="tr-TR" sz="2800" dirty="0">
                <a:latin typeface="Comic Sans MS" pitchFamily="66" charset="0"/>
              </a:rPr>
              <a:t> </a:t>
            </a:r>
          </a:p>
          <a:p>
            <a:r>
              <a:rPr lang="tr-TR" sz="2800" dirty="0">
                <a:latin typeface="Comic Sans MS" pitchFamily="66" charset="0"/>
              </a:rPr>
              <a:t>Beslenmede ağız yoluyla gıda almak en </a:t>
            </a:r>
            <a:r>
              <a:rPr lang="tr-TR" sz="2800" dirty="0" smtClean="0">
                <a:latin typeface="Comic Sans MS" pitchFamily="66" charset="0"/>
              </a:rPr>
              <a:t>iyisidir.</a:t>
            </a:r>
          </a:p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Sindirim sistemi fonksiyonları olmasına rağmen bazı hastalar, hastalıkları nedeniyle günlük gıda gereksinimini ağız yoluyla alamazlar. 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Ağız </a:t>
            </a:r>
            <a:r>
              <a:rPr lang="tr-TR" sz="2800" dirty="0">
                <a:latin typeface="Comic Sans MS" pitchFamily="66" charset="0"/>
              </a:rPr>
              <a:t>yoluyla normal gıda alımının mümkün olmadığı durumlarda tüple (sonda/</a:t>
            </a:r>
            <a:r>
              <a:rPr lang="tr-TR" sz="2800" dirty="0" err="1">
                <a:latin typeface="Comic Sans MS" pitchFamily="66" charset="0"/>
              </a:rPr>
              <a:t>kateter</a:t>
            </a:r>
            <a:r>
              <a:rPr lang="tr-TR" sz="2800" dirty="0">
                <a:latin typeface="Comic Sans MS" pitchFamily="66" charset="0"/>
              </a:rPr>
              <a:t>) </a:t>
            </a:r>
            <a:r>
              <a:rPr lang="tr-TR" sz="2800" dirty="0" err="1">
                <a:latin typeface="Comic Sans MS" pitchFamily="66" charset="0"/>
              </a:rPr>
              <a:t>enteral</a:t>
            </a:r>
            <a:r>
              <a:rPr lang="tr-TR" sz="2800" dirty="0">
                <a:latin typeface="Comic Sans MS" pitchFamily="66" charset="0"/>
              </a:rPr>
              <a:t> beslenme ya da </a:t>
            </a:r>
            <a:r>
              <a:rPr lang="tr-TR" sz="2800" dirty="0" err="1">
                <a:latin typeface="Comic Sans MS" pitchFamily="66" charset="0"/>
              </a:rPr>
              <a:t>parenteral</a:t>
            </a:r>
            <a:r>
              <a:rPr lang="tr-TR" sz="2800" dirty="0">
                <a:latin typeface="Comic Sans MS" pitchFamily="66" charset="0"/>
              </a:rPr>
              <a:t> beslenme yöntemleri </a:t>
            </a:r>
            <a:r>
              <a:rPr lang="tr-TR" sz="2800" dirty="0" smtClean="0">
                <a:latin typeface="Comic Sans MS" pitchFamily="66" charset="0"/>
              </a:rPr>
              <a:t>kullanılır.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1026" name="Picture 2" descr="C:\Users\merve\Pictures\fft16_mf27613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54" y="1405944"/>
            <a:ext cx="3333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295141"/>
            <a:ext cx="6091708" cy="609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4373"/>
          </a:xfrm>
        </p:spPr>
        <p:txBody>
          <a:bodyPr/>
          <a:lstStyle/>
          <a:p>
            <a:r>
              <a:rPr lang="tr-TR" sz="2800" dirty="0">
                <a:latin typeface="Comic Sans MS" pitchFamily="66" charset="0"/>
              </a:rPr>
              <a:t> Besinlerin Beslenme Pompasıyla Verilmesi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622738"/>
            <a:ext cx="10363826" cy="4168461"/>
          </a:xfrm>
        </p:spPr>
        <p:txBody>
          <a:bodyPr>
            <a:normAutofit/>
          </a:bodyPr>
          <a:lstStyle/>
          <a:p>
            <a:r>
              <a:rPr lang="tr-TR" sz="1800" cap="none" dirty="0" smtClean="0">
                <a:latin typeface="Comic Sans MS" pitchFamily="66" charset="0"/>
              </a:rPr>
              <a:t> torba pompaya yerleştirilir.</a:t>
            </a:r>
          </a:p>
          <a:p>
            <a:r>
              <a:rPr lang="tr-TR" sz="1800" cap="none" dirty="0" smtClean="0">
                <a:latin typeface="Comic Sans MS" pitchFamily="66" charset="0"/>
              </a:rPr>
              <a:t>  set ucu sondanın ucuna takılır. </a:t>
            </a:r>
          </a:p>
          <a:p>
            <a:r>
              <a:rPr lang="tr-TR" sz="1800" cap="none" dirty="0" smtClean="0">
                <a:latin typeface="Comic Sans MS" pitchFamily="66" charset="0"/>
              </a:rPr>
              <a:t>  doktor istemine göre dakikada gidecek besin miktarı ayarlanır. </a:t>
            </a:r>
          </a:p>
          <a:p>
            <a:r>
              <a:rPr lang="tr-TR" sz="1800" cap="none" dirty="0" smtClean="0">
                <a:latin typeface="Comic Sans MS" pitchFamily="66" charset="0"/>
              </a:rPr>
              <a:t> 10-15 dakika pompanın çalışıp çalışmadığı gözlemlenir. </a:t>
            </a:r>
          </a:p>
          <a:p>
            <a:r>
              <a:rPr lang="tr-TR" sz="1800" cap="none" dirty="0" smtClean="0">
                <a:latin typeface="Comic Sans MS" pitchFamily="66" charset="0"/>
              </a:rPr>
              <a:t> rahatsızlık belirtileri (bulantı, kramp şeklinde ağrı, gerginlik) gözlemlenir.</a:t>
            </a:r>
          </a:p>
          <a:p>
            <a:r>
              <a:rPr lang="tr-TR" sz="1800" cap="none" dirty="0" smtClean="0">
                <a:latin typeface="Comic Sans MS" pitchFamily="66" charset="0"/>
              </a:rPr>
              <a:t>  torba içindeki besin bitmek üzere iken setin </a:t>
            </a:r>
            <a:r>
              <a:rPr lang="tr-TR" sz="1800" cap="none" dirty="0" err="1" smtClean="0">
                <a:latin typeface="Comic Sans MS" pitchFamily="66" charset="0"/>
              </a:rPr>
              <a:t>klempi</a:t>
            </a:r>
            <a:r>
              <a:rPr lang="tr-TR" sz="1800" cap="none" dirty="0" smtClean="0">
                <a:latin typeface="Comic Sans MS" pitchFamily="66" charset="0"/>
              </a:rPr>
              <a:t> kapatılır. </a:t>
            </a:r>
          </a:p>
          <a:p>
            <a:r>
              <a:rPr lang="tr-TR" sz="1800" cap="none" dirty="0" smtClean="0">
                <a:latin typeface="Comic Sans MS" pitchFamily="66" charset="0"/>
              </a:rPr>
              <a:t> beslenme seti torbasının kapağı açılır.</a:t>
            </a:r>
          </a:p>
          <a:p>
            <a:r>
              <a:rPr lang="tr-TR" sz="1800" cap="none" dirty="0" smtClean="0">
                <a:latin typeface="Comic Sans MS" pitchFamily="66" charset="0"/>
              </a:rPr>
              <a:t>  içine bebeklerde 1-2 ml, çocuklarda10-15 ml ve yetişkinlerde 20-40 ml su konur. </a:t>
            </a:r>
            <a:endParaRPr lang="tr-TR" sz="1800" cap="none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58" y="1332048"/>
            <a:ext cx="23590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01944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sz="2800" dirty="0">
                <a:latin typeface="Comic Sans MS" pitchFamily="66" charset="0"/>
              </a:rPr>
              <a:t>Besinlerin Beslenme Pompasıyla Verilmesi </a:t>
            </a:r>
            <a:br>
              <a:rPr lang="tr-TR" sz="2800" dirty="0">
                <a:latin typeface="Comic Sans MS" pitchFamily="66" charset="0"/>
              </a:rPr>
            </a:br>
            <a:r>
              <a:rPr lang="tr-TR" sz="2800" dirty="0">
                <a:latin typeface="Comic Sans MS" pitchFamily="66" charset="0"/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287887"/>
            <a:ext cx="10363826" cy="4503313"/>
          </a:xfrm>
        </p:spPr>
        <p:txBody>
          <a:bodyPr>
            <a:noAutofit/>
          </a:bodyPr>
          <a:lstStyle/>
          <a:p>
            <a:r>
              <a:rPr lang="tr-TR" sz="2400" cap="none" dirty="0" smtClean="0">
                <a:latin typeface="Comic Sans MS" pitchFamily="66" charset="0"/>
              </a:rPr>
              <a:t> su bitmeden set ve sonda </a:t>
            </a:r>
            <a:r>
              <a:rPr lang="tr-TR" sz="2400" cap="none" dirty="0" err="1" smtClean="0">
                <a:latin typeface="Comic Sans MS" pitchFamily="66" charset="0"/>
              </a:rPr>
              <a:t>klemplenir</a:t>
            </a:r>
            <a:r>
              <a:rPr lang="tr-TR" sz="2400" cap="none" dirty="0" smtClean="0">
                <a:latin typeface="Comic Sans MS" pitchFamily="66" charset="0"/>
              </a:rPr>
              <a:t>.  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</a:t>
            </a:r>
            <a:r>
              <a:rPr lang="tr-TR" sz="2400" cap="none" dirty="0" err="1" smtClean="0">
                <a:latin typeface="Comic Sans MS" pitchFamily="66" charset="0"/>
              </a:rPr>
              <a:t>gastrik</a:t>
            </a:r>
            <a:r>
              <a:rPr lang="tr-TR" sz="2400" cap="none" dirty="0" smtClean="0">
                <a:latin typeface="Comic Sans MS" pitchFamily="66" charset="0"/>
              </a:rPr>
              <a:t> sondanın açık ucu temiz gazlı bez ile </a:t>
            </a:r>
            <a:r>
              <a:rPr lang="tr-TR" sz="2400" cap="none" dirty="0" err="1" smtClean="0">
                <a:latin typeface="Comic Sans MS" pitchFamily="66" charset="0"/>
              </a:rPr>
              <a:t>flasterlenerek</a:t>
            </a:r>
            <a:r>
              <a:rPr lang="tr-TR" sz="2400" cap="none" dirty="0" smtClean="0">
                <a:latin typeface="Comic Sans MS" pitchFamily="66" charset="0"/>
              </a:rPr>
              <a:t> kapatılır. </a:t>
            </a:r>
          </a:p>
          <a:p>
            <a:r>
              <a:rPr lang="tr-TR" sz="2400" cap="none" dirty="0" err="1" smtClean="0">
                <a:latin typeface="Comic Sans MS" pitchFamily="66" charset="0"/>
              </a:rPr>
              <a:t>nazogastrik</a:t>
            </a:r>
            <a:r>
              <a:rPr lang="tr-TR" sz="2400" cap="none" dirty="0" smtClean="0">
                <a:latin typeface="Comic Sans MS" pitchFamily="66" charset="0"/>
              </a:rPr>
              <a:t> sonda çengelli iğne ile hastanın omuzundan giysisine tutturulur. hastanın baş hareketlerinin engellenmemesine dikkat edilir.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 </a:t>
            </a:r>
            <a:r>
              <a:rPr lang="tr-TR" sz="2400" cap="none" dirty="0" err="1" smtClean="0">
                <a:latin typeface="Comic Sans MS" pitchFamily="66" charset="0"/>
              </a:rPr>
              <a:t>gastrostomi</a:t>
            </a:r>
            <a:r>
              <a:rPr lang="tr-TR" sz="2400" cap="none" dirty="0" smtClean="0">
                <a:latin typeface="Comic Sans MS" pitchFamily="66" charset="0"/>
              </a:rPr>
              <a:t> sondası karına </a:t>
            </a:r>
            <a:r>
              <a:rPr lang="tr-TR" sz="2400" cap="none" dirty="0" err="1" smtClean="0">
                <a:latin typeface="Comic Sans MS" pitchFamily="66" charset="0"/>
              </a:rPr>
              <a:t>flasterle</a:t>
            </a:r>
            <a:r>
              <a:rPr lang="tr-TR" sz="2400" cap="none" dirty="0" smtClean="0">
                <a:latin typeface="Comic Sans MS" pitchFamily="66" charset="0"/>
              </a:rPr>
              <a:t> tespit edilir. 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hastanın </a:t>
            </a:r>
            <a:r>
              <a:rPr lang="tr-TR" sz="2400" cap="none" dirty="0" err="1" smtClean="0">
                <a:latin typeface="Comic Sans MS" pitchFamily="66" charset="0"/>
              </a:rPr>
              <a:t>fowler</a:t>
            </a:r>
            <a:r>
              <a:rPr lang="tr-TR" sz="2400" cap="none" dirty="0" smtClean="0">
                <a:latin typeface="Comic Sans MS" pitchFamily="66" charset="0"/>
              </a:rPr>
              <a:t> pozisyonda beslenme bittikten sonra en az </a:t>
            </a:r>
            <a:r>
              <a:rPr lang="tr-TR" sz="2400" cap="none" dirty="0" err="1" smtClean="0">
                <a:latin typeface="Comic Sans MS" pitchFamily="66" charset="0"/>
              </a:rPr>
              <a:t>yarımsaat</a:t>
            </a:r>
            <a:r>
              <a:rPr lang="tr-TR" sz="2400" cap="none" dirty="0" smtClean="0">
                <a:latin typeface="Comic Sans MS" pitchFamily="66" charset="0"/>
              </a:rPr>
              <a:t> kalması sağlanır veya yatak başı 45°yükseltilir ve sağ </a:t>
            </a:r>
            <a:r>
              <a:rPr lang="tr-TR" sz="2400" cap="none" dirty="0" err="1" smtClean="0">
                <a:latin typeface="Comic Sans MS" pitchFamily="66" charset="0"/>
              </a:rPr>
              <a:t>lateral</a:t>
            </a:r>
            <a:r>
              <a:rPr lang="tr-TR" sz="2400" cap="none" dirty="0" smtClean="0">
                <a:latin typeface="Comic Sans MS" pitchFamily="66" charset="0"/>
              </a:rPr>
              <a:t> pozisyon verilir. </a:t>
            </a:r>
          </a:p>
        </p:txBody>
      </p:sp>
    </p:spTree>
    <p:extLst>
      <p:ext uri="{BB962C8B-B14F-4D97-AF65-F5344CB8AC3E}">
        <p14:creationId xmlns:p14="http://schemas.microsoft.com/office/powerpoint/2010/main" val="30940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rve\Pictures\indi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358126"/>
            <a:ext cx="8497131" cy="63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57589" y="669701"/>
            <a:ext cx="718641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- </a:t>
            </a:r>
            <a:r>
              <a:rPr lang="tr-TR" sz="2800" dirty="0">
                <a:latin typeface="Comic Sans MS" pitchFamily="66" charset="0"/>
              </a:rPr>
              <a:t>kullanılan araç ve gereçler yerlerine konur.</a:t>
            </a:r>
          </a:p>
          <a:p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- </a:t>
            </a:r>
            <a:r>
              <a:rPr lang="tr-TR" sz="2800" dirty="0">
                <a:latin typeface="Comic Sans MS" pitchFamily="66" charset="0"/>
              </a:rPr>
              <a:t>atıkları çöpe atılır</a:t>
            </a:r>
            <a:r>
              <a:rPr lang="tr-TR" sz="2800" dirty="0" smtClean="0">
                <a:latin typeface="Comic Sans MS" pitchFamily="66" charset="0"/>
              </a:rPr>
              <a:t>.</a:t>
            </a:r>
          </a:p>
          <a:p>
            <a:r>
              <a:rPr lang="tr-TR" sz="2800" dirty="0" smtClean="0">
                <a:latin typeface="Comic Sans MS" pitchFamily="66" charset="0"/>
              </a:rPr>
              <a:t> - </a:t>
            </a:r>
            <a:r>
              <a:rPr lang="tr-TR" sz="2800" dirty="0">
                <a:latin typeface="Comic Sans MS" pitchFamily="66" charset="0"/>
              </a:rPr>
              <a:t>hasta </a:t>
            </a:r>
            <a:r>
              <a:rPr lang="tr-TR" sz="2800" dirty="0" err="1">
                <a:latin typeface="Comic Sans MS" pitchFamily="66" charset="0"/>
              </a:rPr>
              <a:t>distansiyon</a:t>
            </a:r>
            <a:r>
              <a:rPr lang="tr-TR" sz="2800" dirty="0">
                <a:latin typeface="Comic Sans MS" pitchFamily="66" charset="0"/>
              </a:rPr>
              <a:t>, bulantı, kusma </a:t>
            </a:r>
            <a:r>
              <a:rPr lang="tr-TR" sz="2800" dirty="0" smtClean="0">
                <a:latin typeface="Comic Sans MS" pitchFamily="66" charset="0"/>
              </a:rPr>
              <a:t>ve ağrı </a:t>
            </a:r>
            <a:r>
              <a:rPr lang="tr-TR" sz="2800" dirty="0">
                <a:latin typeface="Comic Sans MS" pitchFamily="66" charset="0"/>
              </a:rPr>
              <a:t>yönünden gözlemlenir</a:t>
            </a:r>
            <a:r>
              <a:rPr lang="tr-TR" sz="2800" dirty="0" smtClean="0">
                <a:latin typeface="Comic Sans MS" pitchFamily="66" charset="0"/>
              </a:rPr>
              <a:t>.</a:t>
            </a:r>
          </a:p>
          <a:p>
            <a:r>
              <a:rPr lang="tr-TR" sz="2800" dirty="0" smtClean="0">
                <a:latin typeface="Comic Sans MS" pitchFamily="66" charset="0"/>
              </a:rPr>
              <a:t> - </a:t>
            </a:r>
            <a:r>
              <a:rPr lang="tr-TR" sz="2800" dirty="0">
                <a:latin typeface="Comic Sans MS" pitchFamily="66" charset="0"/>
              </a:rPr>
              <a:t>beslenmenin ardından verilen </a:t>
            </a:r>
            <a:r>
              <a:rPr lang="tr-TR" sz="2800" dirty="0" err="1" smtClean="0">
                <a:latin typeface="Comic Sans MS" pitchFamily="66" charset="0"/>
              </a:rPr>
              <a:t>gavaj</a:t>
            </a:r>
            <a:r>
              <a:rPr lang="tr-TR" sz="2800" dirty="0" smtClean="0">
                <a:latin typeface="Comic Sans MS" pitchFamily="66" charset="0"/>
              </a:rPr>
              <a:t> besini</a:t>
            </a:r>
            <a:r>
              <a:rPr lang="tr-TR" sz="2800" dirty="0">
                <a:latin typeface="Comic Sans MS" pitchFamily="66" charset="0"/>
              </a:rPr>
              <a:t>, miktarı, beslenme saati, </a:t>
            </a:r>
            <a:r>
              <a:rPr lang="tr-TR" sz="2800" dirty="0" smtClean="0">
                <a:latin typeface="Comic Sans MS" pitchFamily="66" charset="0"/>
              </a:rPr>
              <a:t>verilen besinin </a:t>
            </a:r>
            <a:r>
              <a:rPr lang="tr-TR" sz="2800" dirty="0">
                <a:latin typeface="Comic Sans MS" pitchFamily="66" charset="0"/>
              </a:rPr>
              <a:t>toleransı kaydedilir. </a:t>
            </a:r>
          </a:p>
          <a:p>
            <a:r>
              <a:rPr lang="tr-TR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00" y="3817244"/>
            <a:ext cx="3646599" cy="283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1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06063"/>
            <a:ext cx="10363826" cy="1223874"/>
          </a:xfrm>
        </p:spPr>
        <p:txBody>
          <a:bodyPr/>
          <a:lstStyle/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Hastanın Sondayla Beslenmesinde Kullanılan Araç ve Gereçler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56824" y="1429937"/>
            <a:ext cx="9569002" cy="4726164"/>
          </a:xfrm>
        </p:spPr>
        <p:txBody>
          <a:bodyPr>
            <a:noAutofit/>
          </a:bodyPr>
          <a:lstStyle/>
          <a:p>
            <a:r>
              <a:rPr lang="tr-TR" sz="2400" cap="none" dirty="0" smtClean="0">
                <a:latin typeface="Comic Sans MS" pitchFamily="66" charset="0"/>
              </a:rPr>
              <a:t>temiz eldiven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bir bardak su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kâğıt havlu, tedavi bezi</a:t>
            </a:r>
          </a:p>
          <a:p>
            <a:r>
              <a:rPr lang="tr-TR" sz="2400" cap="none" dirty="0" smtClean="0">
                <a:latin typeface="Comic Sans MS" pitchFamily="66" charset="0"/>
              </a:rPr>
              <a:t> huni veya sondaya uyacak büyüklükte enjektör (20/60 ml’lik)</a:t>
            </a:r>
          </a:p>
          <a:p>
            <a:r>
              <a:rPr lang="tr-TR" sz="2400" cap="none" dirty="0" smtClean="0">
                <a:latin typeface="Comic Sans MS" pitchFamily="66" charset="0"/>
              </a:rPr>
              <a:t>gerektiğinde </a:t>
            </a:r>
            <a:r>
              <a:rPr lang="tr-TR" sz="2400" cap="none" dirty="0" err="1" smtClean="0">
                <a:latin typeface="Comic Sans MS" pitchFamily="66" charset="0"/>
              </a:rPr>
              <a:t>infüzyon</a:t>
            </a:r>
            <a:r>
              <a:rPr lang="tr-TR" sz="2400" cap="none" dirty="0" smtClean="0">
                <a:latin typeface="Comic Sans MS" pitchFamily="66" charset="0"/>
              </a:rPr>
              <a:t> pompası, </a:t>
            </a:r>
            <a:r>
              <a:rPr lang="tr-TR" sz="2400" cap="none" dirty="0" err="1" smtClean="0">
                <a:latin typeface="Comic Sans MS" pitchFamily="66" charset="0"/>
              </a:rPr>
              <a:t>infüzyon</a:t>
            </a:r>
            <a:r>
              <a:rPr lang="tr-TR" sz="2400" cap="none" dirty="0" smtClean="0">
                <a:latin typeface="Comic Sans MS" pitchFamily="66" charset="0"/>
              </a:rPr>
              <a:t> seti ve plastik beslenme torbası </a:t>
            </a:r>
          </a:p>
          <a:p>
            <a:r>
              <a:rPr lang="tr-TR" sz="2400" cap="none" dirty="0" smtClean="0">
                <a:latin typeface="Comic Sans MS" pitchFamily="66" charset="0"/>
              </a:rPr>
              <a:t>besleyici solüsyon (oda ısısında)</a:t>
            </a:r>
          </a:p>
          <a:p>
            <a:r>
              <a:rPr lang="tr-TR" sz="2400" cap="none" dirty="0" smtClean="0">
                <a:latin typeface="Comic Sans MS" pitchFamily="66" charset="0"/>
              </a:rPr>
              <a:t>gazlı bez, </a:t>
            </a:r>
            <a:r>
              <a:rPr lang="tr-TR" sz="2400" cap="none" dirty="0" err="1" smtClean="0">
                <a:latin typeface="Comic Sans MS" pitchFamily="66" charset="0"/>
              </a:rPr>
              <a:t>non</a:t>
            </a:r>
            <a:r>
              <a:rPr lang="tr-TR" sz="2400" cap="none" dirty="0" smtClean="0">
                <a:latin typeface="Comic Sans MS" pitchFamily="66" charset="0"/>
              </a:rPr>
              <a:t> </a:t>
            </a:r>
            <a:r>
              <a:rPr lang="tr-TR" sz="2400" cap="none" dirty="0" err="1" smtClean="0">
                <a:latin typeface="Comic Sans MS" pitchFamily="66" charset="0"/>
              </a:rPr>
              <a:t>alerjikflaster</a:t>
            </a:r>
            <a:r>
              <a:rPr lang="tr-TR" sz="2400" cap="none" dirty="0" smtClean="0">
                <a:latin typeface="Comic Sans MS" pitchFamily="66" charset="0"/>
              </a:rPr>
              <a:t>, sabunlu ve duru su (</a:t>
            </a:r>
            <a:r>
              <a:rPr lang="tr-TR" sz="2400" cap="none" dirty="0" err="1" smtClean="0">
                <a:latin typeface="Comic Sans MS" pitchFamily="66" charset="0"/>
              </a:rPr>
              <a:t>gastrostomi</a:t>
            </a:r>
            <a:r>
              <a:rPr lang="tr-TR" sz="2400" cap="none" dirty="0" smtClean="0">
                <a:latin typeface="Comic Sans MS" pitchFamily="66" charset="0"/>
              </a:rPr>
              <a:t> ya da </a:t>
            </a:r>
            <a:r>
              <a:rPr lang="tr-TR" sz="2400" cap="none" dirty="0" err="1" smtClean="0">
                <a:latin typeface="Comic Sans MS" pitchFamily="66" charset="0"/>
              </a:rPr>
              <a:t>jejunostomi</a:t>
            </a:r>
            <a:r>
              <a:rPr lang="tr-TR" sz="2400" cap="none" dirty="0" smtClean="0">
                <a:latin typeface="Comic Sans MS" pitchFamily="66" charset="0"/>
              </a:rPr>
              <a:t> yolu kullanılacaksa) </a:t>
            </a:r>
            <a:endParaRPr lang="tr-TR" sz="2400" cap="none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48" y="1571604"/>
            <a:ext cx="2176529" cy="217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9" y="768748"/>
            <a:ext cx="7031865" cy="525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71646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Tüple Beslemede Hastanın Pozisyonu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906074"/>
            <a:ext cx="10363826" cy="3885126"/>
          </a:xfrm>
        </p:spPr>
        <p:txBody>
          <a:bodyPr>
            <a:noAutofit/>
          </a:bodyPr>
          <a:lstStyle/>
          <a:p>
            <a:r>
              <a:rPr lang="tr-TR" sz="2800" cap="none" dirty="0" err="1" smtClean="0">
                <a:latin typeface="Comic Sans MS" pitchFamily="66" charset="0"/>
              </a:rPr>
              <a:t>gastrik</a:t>
            </a:r>
            <a:r>
              <a:rPr lang="tr-TR" sz="2800" cap="none" dirty="0" smtClean="0">
                <a:latin typeface="Comic Sans MS" pitchFamily="66" charset="0"/>
              </a:rPr>
              <a:t> tüp ile beslenme hiçbir zaman yatar pozisyonda yapılmamalıdır. aksi hâlde besinler geri çıkar.</a:t>
            </a:r>
          </a:p>
          <a:p>
            <a:r>
              <a:rPr lang="tr-TR" sz="2800" cap="none" dirty="0" smtClean="0">
                <a:latin typeface="Comic Sans MS" pitchFamily="66" charset="0"/>
              </a:rPr>
              <a:t> beslenme esnasında hasta uyanık olmalı ve dik oturur pozisyonda hastanın ayakları yatağın yan tarafına uzanmış ya da </a:t>
            </a:r>
            <a:r>
              <a:rPr lang="tr-TR" sz="2800" cap="none" dirty="0" err="1" smtClean="0">
                <a:latin typeface="Comic Sans MS" pitchFamily="66" charset="0"/>
              </a:rPr>
              <a:t>aspirasyonu</a:t>
            </a:r>
            <a:r>
              <a:rPr lang="tr-TR" sz="2800" cap="none" dirty="0" smtClean="0">
                <a:latin typeface="Comic Sans MS" pitchFamily="66" charset="0"/>
              </a:rPr>
              <a:t> önlemek için başı en az 30° veya 45° yükseltilmiş olmalıdır.</a:t>
            </a:r>
          </a:p>
          <a:p>
            <a:r>
              <a:rPr lang="tr-TR" sz="2800" cap="none" dirty="0" smtClean="0">
                <a:latin typeface="Comic Sans MS" pitchFamily="66" charset="0"/>
              </a:rPr>
              <a:t> beslenmeden sonra baş bir saat yüksekte tutulmalıdır. </a:t>
            </a:r>
            <a:endParaRPr lang="tr-TR" sz="2800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87887" y="296215"/>
            <a:ext cx="9990339" cy="1390918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mic Sans MS" pitchFamily="66" charset="0"/>
              </a:rPr>
              <a:t> Besinin Özellikleri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403797"/>
            <a:ext cx="10363826" cy="4752303"/>
          </a:xfrm>
        </p:spPr>
        <p:txBody>
          <a:bodyPr>
            <a:noAutofit/>
          </a:bodyPr>
          <a:lstStyle/>
          <a:p>
            <a:r>
              <a:rPr lang="tr-TR" sz="2400" cap="none" dirty="0" smtClean="0">
                <a:latin typeface="Comic Sans MS" pitchFamily="66" charset="0"/>
              </a:rPr>
              <a:t>tüple beslenmede mutfakta hazırlanmış , püre hâline getirilmiş sıvı besinler veya eczaneden temin edilen ticari olarak hazırlanmış kutu/şişe veya toz olarak hazırlanmış </a:t>
            </a:r>
            <a:r>
              <a:rPr lang="tr-TR" sz="2400" cap="none" dirty="0" err="1" smtClean="0">
                <a:latin typeface="Comic Sans MS" pitchFamily="66" charset="0"/>
              </a:rPr>
              <a:t>gavaj</a:t>
            </a:r>
            <a:r>
              <a:rPr lang="tr-TR" sz="2400" cap="none" dirty="0" smtClean="0">
                <a:latin typeface="Comic Sans MS" pitchFamily="66" charset="0"/>
              </a:rPr>
              <a:t> besinleri kullanılır. besinler hastanın ihtiyaçlarına göre ilaveler veya çıkarmalar yapılarak hazırlanabilir. besin türü, miktarı ve beslenme sıklığı doktor önerisine göre belirlenir.   </a:t>
            </a:r>
          </a:p>
          <a:p>
            <a:r>
              <a:rPr lang="tr-TR" sz="2400" b="1" cap="none" dirty="0" smtClean="0">
                <a:latin typeface="Comic Sans MS" pitchFamily="66" charset="0"/>
              </a:rPr>
              <a:t> hazırlanan besin</a:t>
            </a:r>
            <a:r>
              <a:rPr lang="tr-TR" sz="2400" cap="none" dirty="0" smtClean="0">
                <a:latin typeface="Comic Sans MS" pitchFamily="66" charset="0"/>
              </a:rPr>
              <a:t>; akıcı olmalı, tüpten kolay geçmeli, besin öğeleri hasta ihtiyaçlarına göre ilave edilmeli, beslenme solüsyonu hastaya verilirken oda ısısında olmalı, ısısı 39 °c’yi geçmemeli,  hazırlanan solüsyonlar buzdolabında 24 saatten fazla saklanmamalıdır. </a:t>
            </a:r>
            <a:endParaRPr lang="tr-TR" sz="2400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7582" y="618519"/>
            <a:ext cx="10170643" cy="888310"/>
          </a:xfrm>
        </p:spPr>
        <p:txBody>
          <a:bodyPr>
            <a:normAutofit/>
          </a:bodyPr>
          <a:lstStyle/>
          <a:p>
            <a:r>
              <a:rPr lang="tr-TR" sz="2800" dirty="0" err="1">
                <a:latin typeface="Comic Sans MS" pitchFamily="66" charset="0"/>
              </a:rPr>
              <a:t>Gastrik</a:t>
            </a:r>
            <a:r>
              <a:rPr lang="tr-TR" sz="2800" dirty="0">
                <a:latin typeface="Comic Sans MS" pitchFamily="66" charset="0"/>
              </a:rPr>
              <a:t> Tüple Beslenmede </a:t>
            </a:r>
            <a:r>
              <a:rPr lang="tr-TR" sz="2800" dirty="0" err="1">
                <a:latin typeface="Comic Sans MS" pitchFamily="66" charset="0"/>
              </a:rPr>
              <a:t>İnfüzyon</a:t>
            </a:r>
            <a:r>
              <a:rPr lang="tr-TR" sz="2800" dirty="0">
                <a:latin typeface="Comic Sans MS" pitchFamily="66" charset="0"/>
              </a:rPr>
              <a:t> Şekilleri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493950"/>
            <a:ext cx="10363826" cy="4297250"/>
          </a:xfrm>
        </p:spPr>
        <p:txBody>
          <a:bodyPr>
            <a:noAutofit/>
          </a:bodyPr>
          <a:lstStyle/>
          <a:p>
            <a:r>
              <a:rPr lang="tr-TR" b="1" cap="none" dirty="0" smtClean="0">
                <a:latin typeface="Comic Sans MS" pitchFamily="66" charset="0"/>
              </a:rPr>
              <a:t>sürekli </a:t>
            </a:r>
            <a:r>
              <a:rPr lang="tr-TR" b="1" cap="none" dirty="0" err="1" smtClean="0">
                <a:latin typeface="Comic Sans MS" pitchFamily="66" charset="0"/>
              </a:rPr>
              <a:t>infüzyon</a:t>
            </a:r>
            <a:r>
              <a:rPr lang="tr-TR" cap="none" dirty="0" smtClean="0">
                <a:latin typeface="Comic Sans MS" pitchFamily="66" charset="0"/>
              </a:rPr>
              <a:t>: </a:t>
            </a:r>
            <a:r>
              <a:rPr lang="tr-TR" cap="none" dirty="0" err="1" smtClean="0">
                <a:latin typeface="Comic Sans MS" pitchFamily="66" charset="0"/>
              </a:rPr>
              <a:t>infüzyon</a:t>
            </a:r>
            <a:r>
              <a:rPr lang="tr-TR" cap="none" dirty="0" smtClean="0">
                <a:latin typeface="Comic Sans MS" pitchFamily="66" charset="0"/>
              </a:rPr>
              <a:t> pompası kullanılarak devamlı bir zaman periyodunda ürünün hastaya verilmesidir. bu yöntem ile mideye gelen besin miktarı en aza indirilir ve </a:t>
            </a:r>
            <a:r>
              <a:rPr lang="tr-TR" cap="none" dirty="0" err="1" smtClean="0">
                <a:latin typeface="Comic Sans MS" pitchFamily="66" charset="0"/>
              </a:rPr>
              <a:t>gastrointestinal</a:t>
            </a:r>
            <a:r>
              <a:rPr lang="tr-TR" cap="none" dirty="0" smtClean="0">
                <a:latin typeface="Comic Sans MS" pitchFamily="66" charset="0"/>
              </a:rPr>
              <a:t> yan etki az görülür</a:t>
            </a:r>
          </a:p>
          <a:p>
            <a:r>
              <a:rPr lang="tr-TR" cap="none" dirty="0" smtClean="0">
                <a:latin typeface="Comic Sans MS" pitchFamily="66" charset="0"/>
              </a:rPr>
              <a:t>  </a:t>
            </a:r>
            <a:r>
              <a:rPr lang="tr-TR" b="1" cap="none" dirty="0" smtClean="0">
                <a:latin typeface="Comic Sans MS" pitchFamily="66" charset="0"/>
              </a:rPr>
              <a:t>aralıklı </a:t>
            </a:r>
            <a:r>
              <a:rPr lang="tr-TR" b="1" cap="none" dirty="0" err="1" smtClean="0">
                <a:latin typeface="Comic Sans MS" pitchFamily="66" charset="0"/>
              </a:rPr>
              <a:t>infüzyon</a:t>
            </a:r>
            <a:r>
              <a:rPr lang="tr-TR" cap="none" dirty="0" smtClean="0">
                <a:latin typeface="Comic Sans MS" pitchFamily="66" charset="0"/>
              </a:rPr>
              <a:t>: besin miktarı 24 saat içinde eşit parçalara bölünür ve 3-6 defa da verilir. her bir öğün 30-60 dakikada verilir. bir defada 150-250 ml’den fazla besin verilmemelidir. beslenme mümkünse damla damla veya pompa ile yapılmalıdır.  </a:t>
            </a:r>
          </a:p>
          <a:p>
            <a:r>
              <a:rPr lang="tr-TR" b="1" cap="none" dirty="0" err="1" smtClean="0">
                <a:latin typeface="Comic Sans MS" pitchFamily="66" charset="0"/>
              </a:rPr>
              <a:t>bolus</a:t>
            </a:r>
            <a:r>
              <a:rPr lang="tr-TR" b="1" cap="none" dirty="0" smtClean="0">
                <a:latin typeface="Comic Sans MS" pitchFamily="66" charset="0"/>
              </a:rPr>
              <a:t> </a:t>
            </a:r>
            <a:r>
              <a:rPr lang="tr-TR" b="1" cap="none" dirty="0" err="1" smtClean="0">
                <a:latin typeface="Comic Sans MS" pitchFamily="66" charset="0"/>
              </a:rPr>
              <a:t>infüzyon</a:t>
            </a:r>
            <a:r>
              <a:rPr lang="tr-TR" cap="none" dirty="0" smtClean="0">
                <a:latin typeface="Comic Sans MS" pitchFamily="66" charset="0"/>
              </a:rPr>
              <a:t>: besinin kısa zaman periyodunda, aralıklarla, fazla miktarda hızlı ve  bir şekilde verilmesidir. bu beslenmede </a:t>
            </a:r>
            <a:r>
              <a:rPr lang="tr-TR" cap="none" dirty="0" err="1" smtClean="0">
                <a:latin typeface="Comic Sans MS" pitchFamily="66" charset="0"/>
              </a:rPr>
              <a:t>aspirasyon</a:t>
            </a:r>
            <a:r>
              <a:rPr lang="tr-TR" cap="none" dirty="0" smtClean="0">
                <a:latin typeface="Comic Sans MS" pitchFamily="66" charset="0"/>
              </a:rPr>
              <a:t> ve sindirim sistemi sorunları görülme olasılığı fazladır. bu nedenle bir kerede 400 ml’den fazla besin verilmemelidir. beslenme enjektörü ile verilen besinin kendi ağırlığı ile boşalması sağlanmalıdır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47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0462" y="618517"/>
            <a:ext cx="10157764" cy="1364829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2800" dirty="0" err="1">
                <a:latin typeface="Comic Sans MS" pitchFamily="66" charset="0"/>
              </a:rPr>
              <a:t>Gastrik</a:t>
            </a:r>
            <a:r>
              <a:rPr lang="tr-TR" sz="2800" dirty="0">
                <a:latin typeface="Comic Sans MS" pitchFamily="66" charset="0"/>
              </a:rPr>
              <a:t> Tüple Beslenmede Kullanılan Sonda Çeşitleri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2800" cap="none" dirty="0" smtClean="0">
                <a:latin typeface="Comic Sans MS" pitchFamily="66" charset="0"/>
              </a:rPr>
              <a:t>tüple </a:t>
            </a:r>
            <a:r>
              <a:rPr lang="tr-TR" sz="2800" cap="none" dirty="0" err="1" smtClean="0">
                <a:latin typeface="Comic Sans MS" pitchFamily="66" charset="0"/>
              </a:rPr>
              <a:t>enteral</a:t>
            </a:r>
            <a:r>
              <a:rPr lang="tr-TR" sz="2800" cap="none" dirty="0" smtClean="0">
                <a:latin typeface="Comic Sans MS" pitchFamily="66" charset="0"/>
              </a:rPr>
              <a:t> beslenmenin tahmini süresi 3 aydan az olacaksa </a:t>
            </a:r>
            <a:r>
              <a:rPr lang="tr-TR" sz="2800" cap="none" dirty="0" err="1" smtClean="0">
                <a:latin typeface="Comic Sans MS" pitchFamily="66" charset="0"/>
              </a:rPr>
              <a:t>nazogastrik</a:t>
            </a:r>
            <a:r>
              <a:rPr lang="tr-TR" sz="2800" cap="none" dirty="0" smtClean="0">
                <a:latin typeface="Comic Sans MS" pitchFamily="66" charset="0"/>
              </a:rPr>
              <a:t>/</a:t>
            </a:r>
            <a:r>
              <a:rPr lang="tr-TR" sz="2800" cap="none" dirty="0" err="1" smtClean="0">
                <a:latin typeface="Comic Sans MS" pitchFamily="66" charset="0"/>
              </a:rPr>
              <a:t>nazointestinal</a:t>
            </a:r>
            <a:r>
              <a:rPr lang="tr-TR" sz="2800" cap="none" dirty="0" smtClean="0">
                <a:latin typeface="Comic Sans MS" pitchFamily="66" charset="0"/>
              </a:rPr>
              <a:t> tüp yerleştirilir. </a:t>
            </a:r>
          </a:p>
          <a:p>
            <a:r>
              <a:rPr lang="tr-TR" sz="2800" cap="none" dirty="0">
                <a:latin typeface="Comic Sans MS" pitchFamily="66" charset="0"/>
              </a:rPr>
              <a:t> </a:t>
            </a:r>
          </a:p>
        </p:txBody>
      </p:sp>
      <p:pic>
        <p:nvPicPr>
          <p:cNvPr id="4" name="Picture 2" descr="C:\Users\merve\Pictures\indi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4" y="3623256"/>
            <a:ext cx="3097704" cy="26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78" y="3623256"/>
            <a:ext cx="3664910" cy="267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25769" y="623103"/>
            <a:ext cx="8667482" cy="228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prstClr val="black"/>
                </a:solidFill>
                <a:latin typeface="Comic Sans MS" pitchFamily="66" charset="0"/>
              </a:rPr>
              <a:t>Enteral</a:t>
            </a: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 beslenmenin tahmini süresi 3 aydan fazla olacaksa hastaya </a:t>
            </a:r>
            <a:r>
              <a:rPr lang="tr-TR" sz="2800" dirty="0" err="1">
                <a:solidFill>
                  <a:prstClr val="black"/>
                </a:solidFill>
                <a:latin typeface="Comic Sans MS" pitchFamily="66" charset="0"/>
              </a:rPr>
              <a:t>gastrostomi</a:t>
            </a: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Comic Sans MS" pitchFamily="66" charset="0"/>
              </a:rPr>
              <a:t>duodenostomi</a:t>
            </a: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 veya </a:t>
            </a:r>
            <a:r>
              <a:rPr lang="tr-TR" sz="2800" dirty="0" err="1">
                <a:solidFill>
                  <a:prstClr val="black"/>
                </a:solidFill>
                <a:latin typeface="Comic Sans MS" pitchFamily="66" charset="0"/>
              </a:rPr>
              <a:t>jejunostomi</a:t>
            </a: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 tüpleri yerleştirilir.  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lang="tr-TR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merve\Pictures\acil-hastada-enteral-beslenme-2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8" y="2189408"/>
            <a:ext cx="5417712" cy="40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erve\Pictures\İnce+bağırsağın+kısımlar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28" y="2504939"/>
            <a:ext cx="5827982" cy="37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616</TotalTime>
  <Words>1307</Words>
  <Application>Microsoft Office PowerPoint</Application>
  <PresentationFormat>Geniş ekran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Comic Sans MS</vt:lpstr>
      <vt:lpstr>Tw Cen MT</vt:lpstr>
      <vt:lpstr>Damla</vt:lpstr>
      <vt:lpstr>HASTANIN SONDA YOLUYLA BESLENMESİ </vt:lpstr>
      <vt:lpstr>PowerPoint Sunusu</vt:lpstr>
      <vt:lpstr> Hastanın Sondayla Beslenmesinde Kullanılan Araç ve Gereçler </vt:lpstr>
      <vt:lpstr>PowerPoint Sunusu</vt:lpstr>
      <vt:lpstr> Tüple Beslemede Hastanın Pozisyonu </vt:lpstr>
      <vt:lpstr> Besinin Özellikleri </vt:lpstr>
      <vt:lpstr>Gastrik Tüple Beslenmede İnfüzyon Şekilleri </vt:lpstr>
      <vt:lpstr> Gastrik Tüple Beslenmede Kullanılan Sonda Çeşitleri </vt:lpstr>
      <vt:lpstr>PowerPoint Sunusu</vt:lpstr>
      <vt:lpstr>PowerPoint Sunusu</vt:lpstr>
      <vt:lpstr>Bakınız  gastrostomi açılmış bir hastanın miğde içeriğini kontrol etmesi</vt:lpstr>
      <vt:lpstr>Sondayla Beslenmede Dikkat Edilmesi Gereken Noktalar </vt:lpstr>
      <vt:lpstr> sondayla beslenmede dikkat edilmesi gereken noktalar </vt:lpstr>
      <vt:lpstr> sondayla beslenmede dikkat edilmesi gereken noktalar </vt:lpstr>
      <vt:lpstr> hastanın sondayla beslenmesinde uygulanacak adımlar</vt:lpstr>
      <vt:lpstr>hastanın sondayla beslenmesinde uygulanacak adımlar</vt:lpstr>
      <vt:lpstr> Gavaj Besinin Bolus Yöntemiyle Verilmesi </vt:lpstr>
      <vt:lpstr> Besinin Hastaya Sürekli Olarak Damla Şeklinde Verilmesi </vt:lpstr>
      <vt:lpstr>Besinin Hastaya Sürekli Olarak Damla Şeklinde Verilmesi </vt:lpstr>
      <vt:lpstr>PowerPoint Sunusu</vt:lpstr>
      <vt:lpstr> Besinlerin Beslenme Pompasıyla Verilmesi   </vt:lpstr>
      <vt:lpstr> Besinlerin Beslenme Pompasıyla Verilmesi   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deryaacelya5@gmail.com</dc:creator>
  <cp:lastModifiedBy>User</cp:lastModifiedBy>
  <cp:revision>63</cp:revision>
  <dcterms:created xsi:type="dcterms:W3CDTF">2018-02-27T12:20:08Z</dcterms:created>
  <dcterms:modified xsi:type="dcterms:W3CDTF">2021-05-04T12:52:00Z</dcterms:modified>
</cp:coreProperties>
</file>