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8"/>
  </p:notesMasterIdLst>
  <p:sldIdLst>
    <p:sldId id="256" r:id="rId2"/>
    <p:sldId id="257" r:id="rId3"/>
    <p:sldId id="258" r:id="rId4"/>
    <p:sldId id="259" r:id="rId5"/>
    <p:sldId id="260" r:id="rId6"/>
    <p:sldId id="262" r:id="rId7"/>
    <p:sldId id="261" r:id="rId8"/>
    <p:sldId id="285" r:id="rId9"/>
    <p:sldId id="264" r:id="rId10"/>
    <p:sldId id="265" r:id="rId11"/>
    <p:sldId id="266" r:id="rId12"/>
    <p:sldId id="267" r:id="rId13"/>
    <p:sldId id="263" r:id="rId14"/>
    <p:sldId id="268" r:id="rId15"/>
    <p:sldId id="269" r:id="rId16"/>
    <p:sldId id="270" r:id="rId17"/>
    <p:sldId id="271" r:id="rId18"/>
    <p:sldId id="275" r:id="rId19"/>
    <p:sldId id="272" r:id="rId20"/>
    <p:sldId id="273" r:id="rId21"/>
    <p:sldId id="277" r:id="rId22"/>
    <p:sldId id="274" r:id="rId23"/>
    <p:sldId id="284" r:id="rId24"/>
    <p:sldId id="283" r:id="rId25"/>
    <p:sldId id="276" r:id="rId26"/>
    <p:sldId id="278"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17E11-8FD3-4046-BA6B-E64B261A17CD}" type="datetimeFigureOut">
              <a:rPr lang="tr-TR" smtClean="0"/>
              <a:t>29.04.2021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53CB9-627D-4125-A9B8-936042CBDEAA}" type="slidenum">
              <a:rPr lang="tr-TR" smtClean="0"/>
              <a:t>‹#›</a:t>
            </a:fld>
            <a:endParaRPr lang="tr-TR"/>
          </a:p>
        </p:txBody>
      </p:sp>
    </p:spTree>
    <p:extLst>
      <p:ext uri="{BB962C8B-B14F-4D97-AF65-F5344CB8AC3E}">
        <p14:creationId xmlns:p14="http://schemas.microsoft.com/office/powerpoint/2010/main" val="293979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208767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274980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36A955A-64E7-4061-B8F8-4E992528DA60}"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687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343793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6A955A-64E7-4061-B8F8-4E992528DA60}"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8948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48839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243170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220663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37747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126830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405659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192083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204368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255659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71972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C4B522-ACE5-4EA6-B594-9F76AC42586D}" type="datetimeFigureOut">
              <a:rPr lang="tr-TR" smtClean="0"/>
              <a:pPr/>
              <a:t>29.04.2021</a:t>
            </a:fld>
            <a:endParaRPr lang="tr-TR"/>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36A955A-64E7-4061-B8F8-4E992528DA60}" type="slidenum">
              <a:rPr lang="tr-TR" smtClean="0"/>
              <a:pPr/>
              <a:t>‹#›</a:t>
            </a:fld>
            <a:endParaRPr lang="tr-TR"/>
          </a:p>
        </p:txBody>
      </p:sp>
    </p:spTree>
    <p:extLst>
      <p:ext uri="{BB962C8B-B14F-4D97-AF65-F5344CB8AC3E}">
        <p14:creationId xmlns:p14="http://schemas.microsoft.com/office/powerpoint/2010/main" val="16125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3C4B522-ACE5-4EA6-B594-9F76AC42586D}" type="datetimeFigureOut">
              <a:rPr lang="tr-TR" smtClean="0"/>
              <a:pPr/>
              <a:t>29.04.2021</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36A955A-64E7-4061-B8F8-4E992528DA60}" type="slidenum">
              <a:rPr lang="tr-TR" smtClean="0"/>
              <a:pPr/>
              <a:t>‹#›</a:t>
            </a:fld>
            <a:endParaRPr lang="tr-TR"/>
          </a:p>
        </p:txBody>
      </p:sp>
    </p:spTree>
    <p:extLst>
      <p:ext uri="{BB962C8B-B14F-4D97-AF65-F5344CB8AC3E}">
        <p14:creationId xmlns:p14="http://schemas.microsoft.com/office/powerpoint/2010/main" val="26873839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46944" y="4500570"/>
            <a:ext cx="9390944" cy="1053772"/>
          </a:xfrm>
        </p:spPr>
        <p:txBody>
          <a:bodyPr>
            <a:noAutofit/>
          </a:bodyPr>
          <a:lstStyle/>
          <a:p>
            <a:pPr algn="ctr"/>
            <a:r>
              <a:rPr lang="tr-TR" b="1" dirty="0">
                <a:solidFill>
                  <a:schemeClr val="tx2">
                    <a:lumMod val="60000"/>
                    <a:lumOff val="40000"/>
                  </a:schemeClr>
                </a:solidFill>
                <a:latin typeface="Curlz MT" pitchFamily="82" charset="0"/>
              </a:rPr>
              <a:t> </a:t>
            </a:r>
            <a:r>
              <a:rPr lang="tr-TR" b="1" dirty="0" smtClean="0">
                <a:solidFill>
                  <a:schemeClr val="tx2">
                    <a:lumMod val="60000"/>
                    <a:lumOff val="40000"/>
                  </a:schemeClr>
                </a:solidFill>
                <a:latin typeface="Curlz MT" pitchFamily="82" charset="0"/>
              </a:rPr>
              <a:t>    </a:t>
            </a:r>
            <a:endParaRPr lang="tr-TR" dirty="0">
              <a:solidFill>
                <a:schemeClr val="tx2">
                  <a:lumMod val="60000"/>
                  <a:lumOff val="40000"/>
                </a:schemeClr>
              </a:solidFill>
              <a:latin typeface="Curlz MT" pitchFamily="82" charset="0"/>
            </a:endParaRPr>
          </a:p>
        </p:txBody>
      </p:sp>
      <p:sp>
        <p:nvSpPr>
          <p:cNvPr id="10242" name="AutoShape 2" descr="preop bakı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6 Dikdörtgen"/>
          <p:cNvSpPr/>
          <p:nvPr/>
        </p:nvSpPr>
        <p:spPr>
          <a:xfrm>
            <a:off x="1428728" y="4357694"/>
            <a:ext cx="7072362" cy="769441"/>
          </a:xfrm>
          <a:prstGeom prst="rect">
            <a:avLst/>
          </a:prstGeom>
        </p:spPr>
        <p:txBody>
          <a:bodyPr wrap="square">
            <a:spAutoFit/>
          </a:bodyPr>
          <a:lstStyle/>
          <a:p>
            <a:pPr algn="ctr"/>
            <a:r>
              <a:rPr lang="tr-TR" sz="4400" b="1" dirty="0" smtClean="0">
                <a:solidFill>
                  <a:schemeClr val="accent1">
                    <a:lumMod val="75000"/>
                  </a:schemeClr>
                </a:solidFill>
                <a:latin typeface="Curlz MT" pitchFamily="82" charset="0"/>
              </a:rPr>
              <a:t>BASI YARALARI</a:t>
            </a:r>
            <a:endParaRPr lang="tr-TR" sz="4400" dirty="0">
              <a:solidFill>
                <a:schemeClr val="accent1">
                  <a:lumMod val="75000"/>
                </a:schemeClr>
              </a:solidFill>
              <a:latin typeface="Curlz MT" pitchFamily="82" charset="0"/>
            </a:endParaRPr>
          </a:p>
        </p:txBody>
      </p:sp>
      <p:pic>
        <p:nvPicPr>
          <p:cNvPr id="21507" name="Picture 3"/>
          <p:cNvPicPr>
            <a:picLocks noChangeAspect="1" noChangeArrowheads="1"/>
          </p:cNvPicPr>
          <p:nvPr/>
        </p:nvPicPr>
        <p:blipFill>
          <a:blip r:embed="rId2"/>
          <a:srcRect/>
          <a:stretch>
            <a:fillRect/>
          </a:stretch>
        </p:blipFill>
        <p:spPr bwMode="auto">
          <a:xfrm>
            <a:off x="2571736" y="714356"/>
            <a:ext cx="468849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defRPr/>
            </a:pPr>
            <a:r>
              <a:rPr lang="tr-TR" sz="2000" b="1" dirty="0" smtClean="0">
                <a:solidFill>
                  <a:srgbClr val="002060"/>
                </a:solidFill>
                <a:effectLst/>
                <a:latin typeface="Comic Sans MS" pitchFamily="66" charset="0"/>
              </a:rPr>
              <a:t>Yan Yatış Pozisyonunda Basının En Fazla Olduğu Bölgeler; </a:t>
            </a:r>
            <a:endParaRPr lang="tr-TR" dirty="0">
              <a:solidFill>
                <a:srgbClr val="002060"/>
              </a:solidFill>
            </a:endParaRPr>
          </a:p>
        </p:txBody>
      </p:sp>
      <p:sp>
        <p:nvSpPr>
          <p:cNvPr id="36867" name="2 İçerik Yer Tutucusu"/>
          <p:cNvSpPr>
            <a:spLocks noGrp="1"/>
          </p:cNvSpPr>
          <p:nvPr>
            <p:ph idx="1"/>
          </p:nvPr>
        </p:nvSpPr>
        <p:spPr>
          <a:xfrm>
            <a:off x="714348" y="785794"/>
            <a:ext cx="8229600" cy="4525962"/>
          </a:xfrm>
        </p:spPr>
        <p:txBody>
          <a:bodyPr/>
          <a:lstStyle/>
          <a:p>
            <a:endParaRPr lang="tr-TR" sz="1800" dirty="0" smtClean="0">
              <a:effectLst/>
              <a:latin typeface="Comic Sans MS" pitchFamily="66" charset="0"/>
            </a:endParaRPr>
          </a:p>
          <a:p>
            <a:endParaRPr lang="tr-TR" sz="1800" b="1" dirty="0" smtClean="0">
              <a:effectLst/>
              <a:latin typeface="Comic Sans MS" pitchFamily="66" charset="0"/>
            </a:endParaRPr>
          </a:p>
          <a:p>
            <a:r>
              <a:rPr lang="tr-TR" sz="1800" dirty="0" smtClean="0">
                <a:effectLst/>
                <a:latin typeface="Comic Sans MS" pitchFamily="66" charset="0"/>
              </a:rPr>
              <a:t>Başın yan kısmı </a:t>
            </a:r>
          </a:p>
          <a:p>
            <a:r>
              <a:rPr lang="tr-TR" sz="1800" dirty="0" smtClean="0">
                <a:effectLst/>
                <a:latin typeface="Comic Sans MS" pitchFamily="66" charset="0"/>
              </a:rPr>
              <a:t>Kulaklar </a:t>
            </a:r>
          </a:p>
          <a:p>
            <a:r>
              <a:rPr lang="tr-TR" sz="1800" dirty="0" smtClean="0">
                <a:effectLst/>
                <a:latin typeface="Comic Sans MS" pitchFamily="66" charset="0"/>
              </a:rPr>
              <a:t>Omuz başları </a:t>
            </a:r>
          </a:p>
          <a:p>
            <a:r>
              <a:rPr lang="tr-TR" sz="1800" dirty="0" smtClean="0">
                <a:effectLst/>
                <a:latin typeface="Comic Sans MS" pitchFamily="66" charset="0"/>
              </a:rPr>
              <a:t>Dirseklerin yan tarafları </a:t>
            </a:r>
          </a:p>
          <a:p>
            <a:r>
              <a:rPr lang="tr-TR" sz="1800" dirty="0" smtClean="0">
                <a:effectLst/>
                <a:latin typeface="Comic Sans MS" pitchFamily="66" charset="0"/>
              </a:rPr>
              <a:t>Kaburgaların yan kısımları </a:t>
            </a:r>
          </a:p>
          <a:p>
            <a:r>
              <a:rPr lang="tr-TR" sz="1800" dirty="0" smtClean="0">
                <a:effectLst/>
                <a:latin typeface="Comic Sans MS" pitchFamily="66" charset="0"/>
              </a:rPr>
              <a:t>Leğen kemiğinin yan kısımları </a:t>
            </a:r>
          </a:p>
          <a:p>
            <a:r>
              <a:rPr lang="tr-TR" sz="1800" dirty="0" smtClean="0">
                <a:effectLst/>
                <a:latin typeface="Comic Sans MS" pitchFamily="66" charset="0"/>
              </a:rPr>
              <a:t>Dizin yan kısımları </a:t>
            </a:r>
          </a:p>
          <a:p>
            <a:r>
              <a:rPr lang="tr-TR" sz="1800" dirty="0" smtClean="0">
                <a:effectLst/>
                <a:latin typeface="Comic Sans MS" pitchFamily="66" charset="0"/>
              </a:rPr>
              <a:t>Ayağın ve topuğun yan kısımları </a:t>
            </a:r>
          </a:p>
          <a:p>
            <a:pPr>
              <a:buFont typeface="Wingdings" pitchFamily="2" charset="2"/>
              <a:buNone/>
            </a:pPr>
            <a:endParaRPr lang="tr-TR" sz="1800" dirty="0" smtClean="0">
              <a:effectLst/>
              <a:latin typeface="Comic Sans MS" pitchFamily="66" charset="0"/>
            </a:endParaRPr>
          </a:p>
        </p:txBody>
      </p:sp>
      <p:pic>
        <p:nvPicPr>
          <p:cNvPr id="36868" name="Picture 2" descr="yan yatış pozisyonunda basınç noktaları ile ilgili görsel sonucu"/>
          <p:cNvPicPr>
            <a:picLocks noChangeAspect="1" noChangeArrowheads="1"/>
          </p:cNvPicPr>
          <p:nvPr/>
        </p:nvPicPr>
        <p:blipFill>
          <a:blip r:embed="rId2"/>
          <a:srcRect/>
          <a:stretch>
            <a:fillRect/>
          </a:stretch>
        </p:blipFill>
        <p:spPr bwMode="auto">
          <a:xfrm>
            <a:off x="4643438" y="2571750"/>
            <a:ext cx="4257675" cy="1857375"/>
          </a:xfrm>
          <a:prstGeom prst="rect">
            <a:avLst/>
          </a:prstGeom>
          <a:noFill/>
          <a:ln w="9525">
            <a:noFill/>
            <a:miter lim="800000"/>
            <a:headEnd/>
            <a:tailEnd/>
          </a:ln>
        </p:spPr>
      </p:pic>
      <p:pic>
        <p:nvPicPr>
          <p:cNvPr id="36869" name="Picture 3"/>
          <p:cNvPicPr>
            <a:picLocks noChangeAspect="1" noChangeArrowheads="1"/>
          </p:cNvPicPr>
          <p:nvPr/>
        </p:nvPicPr>
        <p:blipFill>
          <a:blip r:embed="rId3"/>
          <a:srcRect/>
          <a:stretch>
            <a:fillRect/>
          </a:stretch>
        </p:blipFill>
        <p:spPr bwMode="auto">
          <a:xfrm>
            <a:off x="2000232" y="5046601"/>
            <a:ext cx="6326204" cy="18113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8794" y="285728"/>
            <a:ext cx="6589199" cy="1280890"/>
          </a:xfrm>
        </p:spPr>
        <p:txBody>
          <a:bodyPr>
            <a:normAutofit fontScale="90000"/>
          </a:bodyPr>
          <a:lstStyle/>
          <a:p>
            <a:pPr algn="ctr">
              <a:defRPr/>
            </a:pPr>
            <a:r>
              <a:rPr lang="tr-TR" sz="2000" dirty="0" smtClean="0">
                <a:solidFill>
                  <a:srgbClr val="002060"/>
                </a:solidFill>
                <a:effectLst/>
                <a:latin typeface="Comic Sans MS" pitchFamily="66" charset="0"/>
              </a:rPr>
              <a:t/>
            </a:r>
            <a:br>
              <a:rPr lang="tr-TR" sz="2000" dirty="0" smtClean="0">
                <a:solidFill>
                  <a:srgbClr val="002060"/>
                </a:solidFill>
                <a:effectLst/>
                <a:latin typeface="Comic Sans MS" pitchFamily="66" charset="0"/>
              </a:rPr>
            </a:br>
            <a:r>
              <a:rPr lang="tr-TR" sz="2000" b="1" dirty="0" smtClean="0">
                <a:solidFill>
                  <a:srgbClr val="002060"/>
                </a:solidFill>
                <a:effectLst/>
                <a:latin typeface="Comic Sans MS" pitchFamily="66" charset="0"/>
              </a:rPr>
              <a:t>Yüzüstü Yatış Pozisyonunda Basının En Fazla Olduğu Bölgeler; </a:t>
            </a:r>
            <a:br>
              <a:rPr lang="tr-TR" sz="2000" b="1" dirty="0" smtClean="0">
                <a:solidFill>
                  <a:srgbClr val="002060"/>
                </a:solidFill>
                <a:effectLst/>
                <a:latin typeface="Comic Sans MS" pitchFamily="66" charset="0"/>
              </a:rPr>
            </a:br>
            <a:endParaRPr lang="tr-TR" dirty="0">
              <a:solidFill>
                <a:srgbClr val="002060"/>
              </a:solidFill>
            </a:endParaRPr>
          </a:p>
        </p:txBody>
      </p:sp>
      <p:sp>
        <p:nvSpPr>
          <p:cNvPr id="37891" name="2 İçerik Yer Tutucusu"/>
          <p:cNvSpPr>
            <a:spLocks noGrp="1"/>
          </p:cNvSpPr>
          <p:nvPr>
            <p:ph idx="1"/>
          </p:nvPr>
        </p:nvSpPr>
        <p:spPr>
          <a:xfrm>
            <a:off x="2071670" y="1142984"/>
            <a:ext cx="5757863" cy="4525962"/>
          </a:xfrm>
        </p:spPr>
        <p:txBody>
          <a:bodyPr/>
          <a:lstStyle/>
          <a:p>
            <a:r>
              <a:rPr lang="tr-TR" sz="1800" dirty="0" smtClean="0">
                <a:effectLst/>
                <a:latin typeface="Comic Sans MS" pitchFamily="66" charset="0"/>
              </a:rPr>
              <a:t>Yanak </a:t>
            </a:r>
          </a:p>
          <a:p>
            <a:r>
              <a:rPr lang="tr-TR" sz="1800" dirty="0" smtClean="0">
                <a:effectLst/>
                <a:latin typeface="Comic Sans MS" pitchFamily="66" charset="0"/>
              </a:rPr>
              <a:t>Çene </a:t>
            </a:r>
          </a:p>
          <a:p>
            <a:r>
              <a:rPr lang="tr-TR" sz="1800" dirty="0" smtClean="0">
                <a:effectLst/>
                <a:latin typeface="Comic Sans MS" pitchFamily="66" charset="0"/>
              </a:rPr>
              <a:t>Omuz başları </a:t>
            </a:r>
          </a:p>
          <a:p>
            <a:r>
              <a:rPr lang="tr-TR" sz="1800" dirty="0" smtClean="0">
                <a:effectLst/>
                <a:latin typeface="Comic Sans MS" pitchFamily="66" charset="0"/>
              </a:rPr>
              <a:t>Kadınlarda göğüsler </a:t>
            </a:r>
          </a:p>
          <a:p>
            <a:r>
              <a:rPr lang="tr-TR" sz="1800" dirty="0" smtClean="0">
                <a:effectLst/>
                <a:latin typeface="Comic Sans MS" pitchFamily="66" charset="0"/>
              </a:rPr>
              <a:t>Erkeklerde cinsel organlar </a:t>
            </a:r>
          </a:p>
          <a:p>
            <a:r>
              <a:rPr lang="tr-TR" sz="1800" dirty="0" smtClean="0">
                <a:effectLst/>
                <a:latin typeface="Comic Sans MS" pitchFamily="66" charset="0"/>
              </a:rPr>
              <a:t>Dizler </a:t>
            </a:r>
          </a:p>
          <a:p>
            <a:r>
              <a:rPr lang="tr-TR" sz="1800" dirty="0" smtClean="0">
                <a:effectLst/>
                <a:latin typeface="Comic Sans MS" pitchFamily="66" charset="0"/>
              </a:rPr>
              <a:t>Ayak baş parmakları </a:t>
            </a:r>
          </a:p>
          <a:p>
            <a:r>
              <a:rPr lang="tr-TR" sz="1800" dirty="0" smtClean="0">
                <a:effectLst/>
                <a:latin typeface="Comic Sans MS" pitchFamily="66" charset="0"/>
              </a:rPr>
              <a:t>Ayak bileğinin iç yan kısımları </a:t>
            </a:r>
          </a:p>
          <a:p>
            <a:endParaRPr lang="tr-TR" sz="1800" dirty="0" smtClean="0">
              <a:effectLst/>
              <a:latin typeface="Comic Sans MS" pitchFamily="66" charset="0"/>
            </a:endParaRPr>
          </a:p>
        </p:txBody>
      </p:sp>
      <p:pic>
        <p:nvPicPr>
          <p:cNvPr id="37892" name="Picture 2"/>
          <p:cNvPicPr>
            <a:picLocks noChangeAspect="1" noChangeArrowheads="1"/>
          </p:cNvPicPr>
          <p:nvPr/>
        </p:nvPicPr>
        <p:blipFill>
          <a:blip r:embed="rId2"/>
          <a:srcRect/>
          <a:stretch>
            <a:fillRect/>
          </a:stretch>
        </p:blipFill>
        <p:spPr bwMode="auto">
          <a:xfrm>
            <a:off x="1643042" y="4475821"/>
            <a:ext cx="6804024" cy="22234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1357290" y="357166"/>
            <a:ext cx="6900862" cy="4525962"/>
          </a:xfrm>
        </p:spPr>
        <p:txBody>
          <a:bodyPr>
            <a:normAutofit/>
          </a:bodyPr>
          <a:lstStyle/>
          <a:p>
            <a:endParaRPr lang="tr-TR" sz="1800" dirty="0" smtClean="0">
              <a:effectLst/>
              <a:latin typeface="Comic Sans MS" pitchFamily="66" charset="0"/>
            </a:endParaRPr>
          </a:p>
          <a:p>
            <a:pPr algn="ctr">
              <a:buFont typeface="Wingdings" pitchFamily="2" charset="2"/>
              <a:buNone/>
            </a:pPr>
            <a:r>
              <a:rPr lang="tr-TR" sz="1800" b="1" dirty="0" smtClean="0">
                <a:solidFill>
                  <a:srgbClr val="002060"/>
                </a:solidFill>
                <a:effectLst/>
                <a:latin typeface="Comic Sans MS" pitchFamily="66" charset="0"/>
              </a:rPr>
              <a:t>FOWLER (Yarı oturur) pozisyonda basının en fazla olduğu bölgeler;</a:t>
            </a:r>
          </a:p>
          <a:p>
            <a:pPr algn="ctr">
              <a:buFont typeface="Wingdings" pitchFamily="2" charset="2"/>
              <a:buNone/>
            </a:pPr>
            <a:endParaRPr lang="tr-TR" sz="1800" b="1" dirty="0" smtClean="0">
              <a:solidFill>
                <a:srgbClr val="002060"/>
              </a:solidFill>
              <a:effectLst/>
              <a:latin typeface="Comic Sans MS" pitchFamily="66" charset="0"/>
            </a:endParaRPr>
          </a:p>
          <a:p>
            <a:r>
              <a:rPr lang="tr-TR" dirty="0" smtClean="0">
                <a:latin typeface="Comic Sans MS" pitchFamily="66" charset="0"/>
              </a:rPr>
              <a:t>Topuklar, </a:t>
            </a:r>
          </a:p>
          <a:p>
            <a:r>
              <a:rPr lang="tr-TR" dirty="0" err="1" smtClean="0">
                <a:latin typeface="Comic Sans MS" pitchFamily="66" charset="0"/>
              </a:rPr>
              <a:t>Sakrum</a:t>
            </a:r>
            <a:r>
              <a:rPr lang="tr-TR" dirty="0" smtClean="0">
                <a:latin typeface="Comic Sans MS" pitchFamily="66" charset="0"/>
              </a:rPr>
              <a:t> bölgesi </a:t>
            </a:r>
          </a:p>
          <a:p>
            <a:r>
              <a:rPr lang="tr-TR" dirty="0" err="1" smtClean="0">
                <a:latin typeface="Comic Sans MS" pitchFamily="66" charset="0"/>
              </a:rPr>
              <a:t>İskiyum</a:t>
            </a:r>
            <a:endParaRPr lang="tr-TR" sz="1800" dirty="0" smtClean="0">
              <a:effectLst/>
              <a:latin typeface="Comic Sans MS" pitchFamily="66" charset="0"/>
            </a:endParaRPr>
          </a:p>
          <a:p>
            <a:endParaRPr lang="tr-TR" sz="1800" dirty="0" smtClean="0">
              <a:effectLst/>
              <a:latin typeface="Comic Sans MS" pitchFamily="66" charset="0"/>
            </a:endParaRPr>
          </a:p>
          <a:p>
            <a:endParaRPr lang="tr-TR" sz="1800" dirty="0" smtClean="0">
              <a:effectLst/>
              <a:latin typeface="Comic Sans MS" pitchFamily="66" charset="0"/>
            </a:endParaRPr>
          </a:p>
          <a:p>
            <a:endParaRPr lang="tr-TR" sz="1800" dirty="0" smtClean="0">
              <a:effectLst/>
              <a:latin typeface="Comic Sans MS" pitchFamily="66" charset="0"/>
            </a:endParaRPr>
          </a:p>
          <a:p>
            <a:endParaRPr lang="tr-TR" sz="1800" dirty="0" smtClean="0">
              <a:effectLst/>
              <a:latin typeface="Comic Sans MS" pitchFamily="66" charset="0"/>
            </a:endParaRPr>
          </a:p>
        </p:txBody>
      </p:sp>
      <p:pic>
        <p:nvPicPr>
          <p:cNvPr id="45058" name="Picture 2"/>
          <p:cNvPicPr>
            <a:picLocks noChangeAspect="1" noChangeArrowheads="1"/>
          </p:cNvPicPr>
          <p:nvPr/>
        </p:nvPicPr>
        <p:blipFill>
          <a:blip r:embed="rId2"/>
          <a:srcRect/>
          <a:stretch>
            <a:fillRect/>
          </a:stretch>
        </p:blipFill>
        <p:spPr bwMode="auto">
          <a:xfrm>
            <a:off x="3071802" y="3786190"/>
            <a:ext cx="4543430" cy="283116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0070C0"/>
                </a:solidFill>
                <a:latin typeface="Curlz MT" pitchFamily="82" charset="0"/>
              </a:rPr>
              <a:t>Yatak Yarasının Evreleri </a:t>
            </a:r>
            <a:br>
              <a:rPr lang="tr-TR" b="1" dirty="0" smtClean="0">
                <a:solidFill>
                  <a:srgbClr val="0070C0"/>
                </a:solidFill>
                <a:latin typeface="Curlz MT" pitchFamily="82" charset="0"/>
              </a:rPr>
            </a:br>
            <a:endParaRPr lang="tr-TR" dirty="0">
              <a:solidFill>
                <a:srgbClr val="0070C0"/>
              </a:solidFill>
              <a:latin typeface="Curlz MT" pitchFamily="82" charset="0"/>
            </a:endParaRPr>
          </a:p>
        </p:txBody>
      </p:sp>
      <p:pic>
        <p:nvPicPr>
          <p:cNvPr id="50180" name="Picture 4" descr="yatak yarası evreleri ile ilgili görsel sonucu"/>
          <p:cNvPicPr>
            <a:picLocks noChangeAspect="1" noChangeArrowheads="1"/>
          </p:cNvPicPr>
          <p:nvPr/>
        </p:nvPicPr>
        <p:blipFill>
          <a:blip r:embed="rId2"/>
          <a:srcRect/>
          <a:stretch>
            <a:fillRect/>
          </a:stretch>
        </p:blipFill>
        <p:spPr bwMode="auto">
          <a:xfrm>
            <a:off x="2071670" y="1571612"/>
            <a:ext cx="5791182" cy="49278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latin typeface="Curlz MT" pitchFamily="82" charset="0"/>
              </a:rPr>
              <a:t>Evre-I: </a:t>
            </a:r>
            <a:endParaRPr lang="tr-TR" dirty="0">
              <a:solidFill>
                <a:srgbClr val="0070C0"/>
              </a:solidFill>
              <a:latin typeface="Curlz MT" pitchFamily="82" charset="0"/>
            </a:endParaRPr>
          </a:p>
        </p:txBody>
      </p:sp>
      <p:sp>
        <p:nvSpPr>
          <p:cNvPr id="3" name="2 İçerik Yer Tutucusu"/>
          <p:cNvSpPr>
            <a:spLocks noGrp="1"/>
          </p:cNvSpPr>
          <p:nvPr>
            <p:ph idx="1"/>
          </p:nvPr>
        </p:nvSpPr>
        <p:spPr/>
        <p:txBody>
          <a:bodyPr/>
          <a:lstStyle/>
          <a:p>
            <a:r>
              <a:rPr lang="tr-TR" dirty="0" smtClean="0">
                <a:solidFill>
                  <a:srgbClr val="002060"/>
                </a:solidFill>
                <a:latin typeface="Comic Sans MS" pitchFamily="66" charset="0"/>
              </a:rPr>
              <a:t>Deride bastırmakla solmayan kızarıklık (</a:t>
            </a:r>
            <a:r>
              <a:rPr lang="tr-TR" dirty="0" err="1" smtClean="0">
                <a:solidFill>
                  <a:srgbClr val="002060"/>
                </a:solidFill>
                <a:latin typeface="Comic Sans MS" pitchFamily="66" charset="0"/>
              </a:rPr>
              <a:t>inflamasyon</a:t>
            </a:r>
            <a:r>
              <a:rPr lang="tr-TR" dirty="0" smtClean="0">
                <a:solidFill>
                  <a:srgbClr val="002060"/>
                </a:solidFill>
                <a:latin typeface="Comic Sans MS" pitchFamily="66" charset="0"/>
              </a:rPr>
              <a:t>) mevcuttur, deri bütünlüğü bozulmamıştır. Kızarıklık basınç kalktıktan sonra 30 dakikadan fazla kalır. Bu evre uyarı olarak algılanmalıdır. Genellikle kendiliğinden iyileşir. Gerekli önlemler (pozisyon, hijyen, masaj vb.) alınmalıdır. </a:t>
            </a:r>
          </a:p>
          <a:p>
            <a:endParaRPr lang="tr-TR" dirty="0">
              <a:solidFill>
                <a:srgbClr val="002060"/>
              </a:solidFill>
              <a:latin typeface="Comic Sans MS" pitchFamily="66" charset="0"/>
            </a:endParaRPr>
          </a:p>
        </p:txBody>
      </p:sp>
      <p:pic>
        <p:nvPicPr>
          <p:cNvPr id="46082" name="Picture 2"/>
          <p:cNvPicPr>
            <a:picLocks noChangeAspect="1" noChangeArrowheads="1"/>
          </p:cNvPicPr>
          <p:nvPr/>
        </p:nvPicPr>
        <p:blipFill>
          <a:blip r:embed="rId2"/>
          <a:srcRect/>
          <a:stretch>
            <a:fillRect/>
          </a:stretch>
        </p:blipFill>
        <p:spPr bwMode="auto">
          <a:xfrm>
            <a:off x="3714744" y="4214818"/>
            <a:ext cx="3276600" cy="22002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latin typeface="Curlz MT" pitchFamily="82" charset="0"/>
              </a:rPr>
              <a:t>Evre-II: </a:t>
            </a:r>
            <a:endParaRPr lang="tr-TR" dirty="0">
              <a:solidFill>
                <a:srgbClr val="0070C0"/>
              </a:solidFill>
              <a:latin typeface="Curlz MT" pitchFamily="82" charset="0"/>
            </a:endParaRPr>
          </a:p>
        </p:txBody>
      </p:sp>
      <p:sp>
        <p:nvSpPr>
          <p:cNvPr id="3" name="2 İçerik Yer Tutucusu"/>
          <p:cNvSpPr>
            <a:spLocks noGrp="1"/>
          </p:cNvSpPr>
          <p:nvPr>
            <p:ph idx="1"/>
          </p:nvPr>
        </p:nvSpPr>
        <p:spPr>
          <a:xfrm>
            <a:off x="1571604" y="1571612"/>
            <a:ext cx="6591985" cy="3777622"/>
          </a:xfrm>
        </p:spPr>
        <p:txBody>
          <a:bodyPr>
            <a:normAutofit/>
          </a:bodyPr>
          <a:lstStyle/>
          <a:p>
            <a:r>
              <a:rPr lang="tr-TR" sz="1600" dirty="0" err="1" smtClean="0">
                <a:solidFill>
                  <a:srgbClr val="002060"/>
                </a:solidFill>
                <a:latin typeface="Comic Sans MS" pitchFamily="66" charset="0"/>
              </a:rPr>
              <a:t>Epidermis</a:t>
            </a:r>
            <a:r>
              <a:rPr lang="tr-TR" sz="1600" dirty="0" smtClean="0">
                <a:solidFill>
                  <a:srgbClr val="002060"/>
                </a:solidFill>
                <a:latin typeface="Comic Sans MS" pitchFamily="66" charset="0"/>
              </a:rPr>
              <a:t>, </a:t>
            </a:r>
            <a:r>
              <a:rPr lang="tr-TR" sz="1600" dirty="0" err="1" smtClean="0">
                <a:solidFill>
                  <a:srgbClr val="002060"/>
                </a:solidFill>
                <a:latin typeface="Comic Sans MS" pitchFamily="66" charset="0"/>
              </a:rPr>
              <a:t>dermis</a:t>
            </a:r>
            <a:r>
              <a:rPr lang="tr-TR" sz="1600" dirty="0" smtClean="0">
                <a:solidFill>
                  <a:srgbClr val="002060"/>
                </a:solidFill>
                <a:latin typeface="Comic Sans MS" pitchFamily="66" charset="0"/>
              </a:rPr>
              <a:t> veya her ikisini birden içeren doku kaybı vardır. Ülser yüzeyseldir ve klinik görünümü </a:t>
            </a:r>
            <a:r>
              <a:rPr lang="tr-TR" sz="1600" dirty="0" err="1" smtClean="0">
                <a:solidFill>
                  <a:srgbClr val="002060"/>
                </a:solidFill>
                <a:latin typeface="Comic Sans MS" pitchFamily="66" charset="0"/>
              </a:rPr>
              <a:t>abrasyon</a:t>
            </a:r>
            <a:r>
              <a:rPr lang="tr-TR" sz="1600" dirty="0" smtClean="0">
                <a:solidFill>
                  <a:srgbClr val="002060"/>
                </a:solidFill>
                <a:latin typeface="Comic Sans MS" pitchFamily="66" charset="0"/>
              </a:rPr>
              <a:t> (sıyrık), </a:t>
            </a:r>
            <a:r>
              <a:rPr lang="tr-TR" sz="1600" dirty="0" err="1" smtClean="0">
                <a:solidFill>
                  <a:srgbClr val="002060"/>
                </a:solidFill>
                <a:latin typeface="Comic Sans MS" pitchFamily="66" charset="0"/>
              </a:rPr>
              <a:t>bül</a:t>
            </a:r>
            <a:r>
              <a:rPr lang="tr-TR" sz="1600" dirty="0" smtClean="0">
                <a:solidFill>
                  <a:srgbClr val="002060"/>
                </a:solidFill>
                <a:latin typeface="Comic Sans MS" pitchFamily="66" charset="0"/>
              </a:rPr>
              <a:t> ya da sığ bir krater şeklinde olabilir. II. evrede yüzeysel gibi görünen bir basınç ülseri derin dokularda III. evre olabilir. Bu nedenle yara dikkatle izlenmelidir. Yara kendiliğinden ya da pansumanla iyileşir, enfeksiyondan korunmalıdır. </a:t>
            </a:r>
            <a:endParaRPr lang="tr-TR" sz="1600" dirty="0">
              <a:solidFill>
                <a:srgbClr val="002060"/>
              </a:solidFill>
              <a:latin typeface="Comic Sans MS" pitchFamily="66" charset="0"/>
            </a:endParaRPr>
          </a:p>
        </p:txBody>
      </p:sp>
      <p:pic>
        <p:nvPicPr>
          <p:cNvPr id="4" name="Picture 1"/>
          <p:cNvPicPr>
            <a:picLocks noChangeAspect="1" noChangeArrowheads="1"/>
          </p:cNvPicPr>
          <p:nvPr/>
        </p:nvPicPr>
        <p:blipFill>
          <a:blip r:embed="rId2"/>
          <a:srcRect/>
          <a:stretch>
            <a:fillRect/>
          </a:stretch>
        </p:blipFill>
        <p:spPr bwMode="auto">
          <a:xfrm>
            <a:off x="1071538" y="3643314"/>
            <a:ext cx="3540500" cy="2285992"/>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6072198" y="3714752"/>
            <a:ext cx="1713751" cy="227171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latin typeface="Curlz MT" pitchFamily="82" charset="0"/>
              </a:rPr>
              <a:t>Evre-III: </a:t>
            </a:r>
            <a:endParaRPr lang="tr-TR" dirty="0">
              <a:solidFill>
                <a:srgbClr val="0070C0"/>
              </a:solidFill>
              <a:latin typeface="Curlz MT" pitchFamily="82" charset="0"/>
            </a:endParaRPr>
          </a:p>
        </p:txBody>
      </p:sp>
      <p:sp>
        <p:nvSpPr>
          <p:cNvPr id="3" name="2 İçerik Yer Tutucusu"/>
          <p:cNvSpPr>
            <a:spLocks noGrp="1"/>
          </p:cNvSpPr>
          <p:nvPr>
            <p:ph idx="1"/>
          </p:nvPr>
        </p:nvSpPr>
        <p:spPr>
          <a:xfrm>
            <a:off x="1571604" y="1500174"/>
            <a:ext cx="7000924" cy="3777622"/>
          </a:xfrm>
        </p:spPr>
        <p:txBody>
          <a:bodyPr/>
          <a:lstStyle/>
          <a:p>
            <a:r>
              <a:rPr lang="tr-TR" dirty="0" smtClean="0">
                <a:solidFill>
                  <a:srgbClr val="002060"/>
                </a:solidFill>
                <a:latin typeface="Comic Sans MS" pitchFamily="66" charset="0"/>
              </a:rPr>
              <a:t>Deri ve deri altı dokularda kas </a:t>
            </a:r>
            <a:r>
              <a:rPr lang="tr-TR" dirty="0" err="1" smtClean="0">
                <a:solidFill>
                  <a:srgbClr val="002060"/>
                </a:solidFill>
                <a:latin typeface="Comic Sans MS" pitchFamily="66" charset="0"/>
              </a:rPr>
              <a:t>fasyasının</a:t>
            </a:r>
            <a:r>
              <a:rPr lang="tr-TR" dirty="0" smtClean="0">
                <a:solidFill>
                  <a:srgbClr val="002060"/>
                </a:solidFill>
                <a:latin typeface="Comic Sans MS" pitchFamily="66" charset="0"/>
              </a:rPr>
              <a:t> altına inmeyen tam kayıp vardır. Ülser derin bir krater görünümündedir. Kemik, </a:t>
            </a:r>
            <a:r>
              <a:rPr lang="tr-TR" dirty="0" err="1" smtClean="0">
                <a:solidFill>
                  <a:srgbClr val="002060"/>
                </a:solidFill>
                <a:latin typeface="Comic Sans MS" pitchFamily="66" charset="0"/>
              </a:rPr>
              <a:t>tendon</a:t>
            </a:r>
            <a:r>
              <a:rPr lang="tr-TR" dirty="0" smtClean="0">
                <a:solidFill>
                  <a:srgbClr val="002060"/>
                </a:solidFill>
                <a:latin typeface="Comic Sans MS" pitchFamily="66" charset="0"/>
              </a:rPr>
              <a:t> ve eklemlere kadar uzanmaz. Yara yatağı genellikle ağrısızdır. Hastanın protein ve enerjiden zengin beslenmesi sağlanır. Bu evredeki bir yaranın kendiliğinden kapanması aylar süreceği için genellikle cerrahi müdahale yapılır. </a:t>
            </a:r>
            <a:endParaRPr lang="tr-TR" dirty="0">
              <a:solidFill>
                <a:srgbClr val="002060"/>
              </a:solidFill>
              <a:latin typeface="Comic Sans MS" pitchFamily="66" charset="0"/>
            </a:endParaRPr>
          </a:p>
        </p:txBody>
      </p:sp>
      <p:pic>
        <p:nvPicPr>
          <p:cNvPr id="53250" name="Picture 2"/>
          <p:cNvPicPr>
            <a:picLocks noChangeAspect="1" noChangeArrowheads="1"/>
          </p:cNvPicPr>
          <p:nvPr/>
        </p:nvPicPr>
        <p:blipFill>
          <a:blip r:embed="rId2"/>
          <a:srcRect/>
          <a:stretch>
            <a:fillRect/>
          </a:stretch>
        </p:blipFill>
        <p:spPr bwMode="auto">
          <a:xfrm>
            <a:off x="5929322" y="3643314"/>
            <a:ext cx="1963891" cy="2652719"/>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1857356" y="3571876"/>
            <a:ext cx="3286125" cy="28479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latin typeface="Curlz MT" pitchFamily="82" charset="0"/>
              </a:rPr>
              <a:t>Evre-IV: </a:t>
            </a:r>
            <a:endParaRPr lang="tr-TR" dirty="0">
              <a:solidFill>
                <a:srgbClr val="0070C0"/>
              </a:solidFill>
              <a:latin typeface="Curlz MT" pitchFamily="82" charset="0"/>
            </a:endParaRPr>
          </a:p>
        </p:txBody>
      </p:sp>
      <p:sp>
        <p:nvSpPr>
          <p:cNvPr id="3" name="2 İçerik Yer Tutucusu"/>
          <p:cNvSpPr>
            <a:spLocks noGrp="1"/>
          </p:cNvSpPr>
          <p:nvPr>
            <p:ph idx="1"/>
          </p:nvPr>
        </p:nvSpPr>
        <p:spPr/>
        <p:txBody>
          <a:bodyPr/>
          <a:lstStyle/>
          <a:p>
            <a:r>
              <a:rPr lang="tr-TR" dirty="0" smtClean="0">
                <a:solidFill>
                  <a:srgbClr val="002060"/>
                </a:solidFill>
                <a:latin typeface="Comic Sans MS" pitchFamily="66" charset="0"/>
              </a:rPr>
              <a:t>Tam derinlikte doku kaybı vardır. </a:t>
            </a:r>
            <a:r>
              <a:rPr lang="tr-TR" dirty="0" err="1" smtClean="0">
                <a:solidFill>
                  <a:srgbClr val="002060"/>
                </a:solidFill>
                <a:latin typeface="Comic Sans MS" pitchFamily="66" charset="0"/>
              </a:rPr>
              <a:t>Dermis</a:t>
            </a:r>
            <a:r>
              <a:rPr lang="tr-TR" dirty="0" smtClean="0">
                <a:solidFill>
                  <a:srgbClr val="002060"/>
                </a:solidFill>
                <a:latin typeface="Comic Sans MS" pitchFamily="66" charset="0"/>
              </a:rPr>
              <a:t>, </a:t>
            </a:r>
            <a:r>
              <a:rPr lang="tr-TR" dirty="0" err="1" smtClean="0">
                <a:solidFill>
                  <a:srgbClr val="002060"/>
                </a:solidFill>
                <a:latin typeface="Comic Sans MS" pitchFamily="66" charset="0"/>
              </a:rPr>
              <a:t>fasya</a:t>
            </a:r>
            <a:r>
              <a:rPr lang="tr-TR" dirty="0" smtClean="0">
                <a:solidFill>
                  <a:srgbClr val="002060"/>
                </a:solidFill>
                <a:latin typeface="Comic Sans MS" pitchFamily="66" charset="0"/>
              </a:rPr>
              <a:t>, kas ve kemik dokularına kadar ilerleyen </a:t>
            </a:r>
            <a:r>
              <a:rPr lang="tr-TR" dirty="0" err="1" smtClean="0">
                <a:solidFill>
                  <a:srgbClr val="002060"/>
                </a:solidFill>
                <a:latin typeface="Comic Sans MS" pitchFamily="66" charset="0"/>
              </a:rPr>
              <a:t>ülserasyon</a:t>
            </a:r>
            <a:r>
              <a:rPr lang="tr-TR" dirty="0" smtClean="0">
                <a:solidFill>
                  <a:srgbClr val="002060"/>
                </a:solidFill>
                <a:latin typeface="Comic Sans MS" pitchFamily="66" charset="0"/>
              </a:rPr>
              <a:t> vardır. Yarada kemik ve </a:t>
            </a:r>
            <a:r>
              <a:rPr lang="tr-TR" dirty="0" err="1" smtClean="0">
                <a:solidFill>
                  <a:srgbClr val="002060"/>
                </a:solidFill>
                <a:latin typeface="Comic Sans MS" pitchFamily="66" charset="0"/>
              </a:rPr>
              <a:t>tendonlar</a:t>
            </a:r>
            <a:r>
              <a:rPr lang="tr-TR" dirty="0" smtClean="0">
                <a:solidFill>
                  <a:srgbClr val="002060"/>
                </a:solidFill>
                <a:latin typeface="Comic Sans MS" pitchFamily="66" charset="0"/>
              </a:rPr>
              <a:t> görülebilir. </a:t>
            </a:r>
            <a:endParaRPr lang="tr-TR" dirty="0">
              <a:solidFill>
                <a:srgbClr val="002060"/>
              </a:solidFill>
              <a:latin typeface="Comic Sans MS" pitchFamily="66" charset="0"/>
            </a:endParaRPr>
          </a:p>
        </p:txBody>
      </p:sp>
      <p:pic>
        <p:nvPicPr>
          <p:cNvPr id="54274" name="Picture 2" descr="İlgili resim"/>
          <p:cNvPicPr>
            <a:picLocks noChangeAspect="1" noChangeArrowheads="1"/>
          </p:cNvPicPr>
          <p:nvPr/>
        </p:nvPicPr>
        <p:blipFill>
          <a:blip r:embed="rId2"/>
          <a:srcRect/>
          <a:stretch>
            <a:fillRect/>
          </a:stretch>
        </p:blipFill>
        <p:spPr bwMode="auto">
          <a:xfrm>
            <a:off x="1571604" y="3571876"/>
            <a:ext cx="6500803" cy="230089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2060"/>
                </a:solidFill>
                <a:latin typeface="Comic Sans MS" pitchFamily="66" charset="0"/>
              </a:rPr>
              <a:t>IV EVRE BASI YARASI</a:t>
            </a:r>
            <a:endParaRPr lang="tr-TR" dirty="0">
              <a:solidFill>
                <a:srgbClr val="002060"/>
              </a:solidFill>
              <a:latin typeface="Comic Sans MS" pitchFamily="66" charset="0"/>
            </a:endParaRPr>
          </a:p>
        </p:txBody>
      </p:sp>
      <p:pic>
        <p:nvPicPr>
          <p:cNvPr id="58370" name="Picture 2" descr="YATAK  YARASI ile ilgili görsel sonucu"/>
          <p:cNvPicPr>
            <a:picLocks noChangeAspect="1" noChangeArrowheads="1"/>
          </p:cNvPicPr>
          <p:nvPr/>
        </p:nvPicPr>
        <p:blipFill>
          <a:blip r:embed="rId2"/>
          <a:srcRect/>
          <a:stretch>
            <a:fillRect/>
          </a:stretch>
        </p:blipFill>
        <p:spPr bwMode="auto">
          <a:xfrm>
            <a:off x="3071802" y="2214554"/>
            <a:ext cx="3802202" cy="284798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357166"/>
            <a:ext cx="6589199" cy="1280890"/>
          </a:xfrm>
        </p:spPr>
        <p:txBody>
          <a:bodyPr>
            <a:normAutofit fontScale="90000"/>
          </a:bodyPr>
          <a:lstStyle/>
          <a:p>
            <a:r>
              <a:rPr lang="tr-TR" b="1" dirty="0" smtClean="0">
                <a:solidFill>
                  <a:srgbClr val="0070C0"/>
                </a:solidFill>
                <a:latin typeface="Curlz MT" pitchFamily="82" charset="0"/>
              </a:rPr>
              <a:t>Yatak Yarasını Önleyici Araç Gereçler </a:t>
            </a:r>
            <a:br>
              <a:rPr lang="tr-TR" b="1" dirty="0" smtClean="0">
                <a:solidFill>
                  <a:srgbClr val="0070C0"/>
                </a:solidFill>
                <a:latin typeface="Curlz MT" pitchFamily="82" charset="0"/>
              </a:rPr>
            </a:br>
            <a:endParaRPr lang="tr-TR" dirty="0">
              <a:solidFill>
                <a:srgbClr val="0070C0"/>
              </a:solidFill>
              <a:latin typeface="Curlz MT" pitchFamily="82" charset="0"/>
            </a:endParaRPr>
          </a:p>
        </p:txBody>
      </p:sp>
      <p:sp>
        <p:nvSpPr>
          <p:cNvPr id="3" name="2 İçerik Yer Tutucusu"/>
          <p:cNvSpPr>
            <a:spLocks noGrp="1"/>
          </p:cNvSpPr>
          <p:nvPr>
            <p:ph idx="1"/>
          </p:nvPr>
        </p:nvSpPr>
        <p:spPr>
          <a:xfrm>
            <a:off x="1071538" y="1428736"/>
            <a:ext cx="7858180" cy="3777622"/>
          </a:xfrm>
        </p:spPr>
        <p:txBody>
          <a:bodyPr>
            <a:noAutofit/>
          </a:bodyPr>
          <a:lstStyle/>
          <a:p>
            <a:r>
              <a:rPr lang="tr-TR" sz="1400" dirty="0" smtClean="0">
                <a:solidFill>
                  <a:srgbClr val="002060"/>
                </a:solidFill>
                <a:latin typeface="Comic Sans MS" pitchFamily="66" charset="0"/>
              </a:rPr>
              <a:t>Yatak yaralarını önleme stratejilerinin temel noktası hasta ve yüzey arasındaki bası, sürtünme, tahriş, ısı ve nemin hem yoğunluğu hem de bu faktörlere maruz kalınan süreyi azaltmaktır. </a:t>
            </a:r>
          </a:p>
          <a:p>
            <a:r>
              <a:rPr lang="tr-TR" sz="1400" dirty="0" smtClean="0">
                <a:solidFill>
                  <a:srgbClr val="002060"/>
                </a:solidFill>
                <a:latin typeface="Comic Sans MS" pitchFamily="66" charset="0"/>
              </a:rPr>
              <a:t>Dünyada en sık kullanılan destekleyici yüzey malzemesi yastıklardır. Yüksek riskli hastalarda basınç azaltıcı veya rahatlatıcı yatak ve minderler kullanılabilir. Bu araç gereçler kullanılırken dikkat edilmesi gereken en önemli ayrıntı pozisyon vermenin ihmal edilmemesi gerektiğidir. </a:t>
            </a:r>
          </a:p>
          <a:p>
            <a:r>
              <a:rPr lang="tr-TR" sz="1400" dirty="0" smtClean="0">
                <a:solidFill>
                  <a:srgbClr val="002060"/>
                </a:solidFill>
                <a:latin typeface="Comic Sans MS" pitchFamily="66" charset="0"/>
              </a:rPr>
              <a:t>Bası azaltmada kullanılan araçlar statik veya dinamik olmak üzere iki grupta sınıflandırılabilir. Statik olanlar arasında çeşitli destekleyici malzemeler, sünger ya da silikon jel gibi maddelerden yapılmış yastıklar, şilteler, yumurta kapları ve koyun pöstekisi sayılabilir. </a:t>
            </a:r>
          </a:p>
          <a:p>
            <a:r>
              <a:rPr lang="tr-TR" sz="1400" dirty="0" smtClean="0">
                <a:solidFill>
                  <a:srgbClr val="002060"/>
                </a:solidFill>
                <a:latin typeface="Comic Sans MS" pitchFamily="66" charset="0"/>
              </a:rPr>
              <a:t>Silikon jelden yapılmış oturma yastıkları ve destekler pahalı olmalarına karşın basıncı iyi dağıttıkları için faydalıdır. </a:t>
            </a:r>
          </a:p>
          <a:p>
            <a:r>
              <a:rPr lang="tr-TR" sz="1400" dirty="0" smtClean="0">
                <a:solidFill>
                  <a:srgbClr val="002060"/>
                </a:solidFill>
                <a:latin typeface="Comic Sans MS" pitchFamily="66" charset="0"/>
              </a:rPr>
              <a:t>Havalı yataklar yatak içinde ardışık şişip sönen düzenekleri sayesinde hareketsiz şekilde yatan hastaya masaj etkisi yapar, kan dolaşımını hızlandırır, kemik çıkıntılarındaki basıncı azaltır böylece yara oluşumunu engeller. </a:t>
            </a:r>
          </a:p>
          <a:p>
            <a:r>
              <a:rPr lang="tr-TR" sz="1400" dirty="0" smtClean="0">
                <a:solidFill>
                  <a:srgbClr val="002060"/>
                </a:solidFill>
                <a:latin typeface="Comic Sans MS" pitchFamily="66" charset="0"/>
              </a:rPr>
              <a:t>Sıklıkla kullanılan dinamik cihazlar havalı yataklardır. Havalı yataklarda hastanın kilosuna göre uygun basınç ayarı yapılabilmektedir. Ayrıca havalandırma sayesinde terin hasta ile yatak arasında nem oluşturmasını engelleyerek hastanın yatağa temas eden yüzeyinin kuru kalmasını sağlar. </a:t>
            </a:r>
            <a:endParaRPr lang="tr-TR" sz="1400" dirty="0">
              <a:solidFill>
                <a:srgbClr val="002060"/>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5853" y="2133600"/>
            <a:ext cx="4429156" cy="3777622"/>
          </a:xfrm>
        </p:spPr>
        <p:txBody>
          <a:bodyPr/>
          <a:lstStyle/>
          <a:p>
            <a:r>
              <a:rPr lang="tr-TR" b="1" dirty="0" smtClean="0">
                <a:solidFill>
                  <a:srgbClr val="002060"/>
                </a:solidFill>
                <a:latin typeface="Comic Sans MS" pitchFamily="66" charset="0"/>
              </a:rPr>
              <a:t>Yatak yarası, dokuların uzun süreli basınç altında kalmasına bağlı olarak gelişen ve daha çok vücudun kemik çıkıntılarının üzerinde gözlenen </a:t>
            </a:r>
            <a:r>
              <a:rPr lang="tr-TR" b="1" dirty="0" err="1" smtClean="0">
                <a:solidFill>
                  <a:srgbClr val="002060"/>
                </a:solidFill>
                <a:latin typeface="Comic Sans MS" pitchFamily="66" charset="0"/>
              </a:rPr>
              <a:t>iskemik</a:t>
            </a:r>
            <a:r>
              <a:rPr lang="tr-TR" b="1" dirty="0" smtClean="0">
                <a:solidFill>
                  <a:srgbClr val="002060"/>
                </a:solidFill>
                <a:latin typeface="Comic Sans MS" pitchFamily="66" charset="0"/>
              </a:rPr>
              <a:t> doku kaybı ve hücre ölümüdür. </a:t>
            </a:r>
            <a:endParaRPr lang="tr-TR" b="1" dirty="0">
              <a:solidFill>
                <a:srgbClr val="002060"/>
              </a:solidFill>
              <a:latin typeface="Comic Sans MS" pitchFamily="66" charset="0"/>
            </a:endParaRPr>
          </a:p>
        </p:txBody>
      </p:sp>
      <p:pic>
        <p:nvPicPr>
          <p:cNvPr id="39938" name="Picture 2" descr="İlgili resim"/>
          <p:cNvPicPr>
            <a:picLocks noChangeAspect="1" noChangeArrowheads="1"/>
          </p:cNvPicPr>
          <p:nvPr/>
        </p:nvPicPr>
        <p:blipFill>
          <a:blip r:embed="rId2"/>
          <a:srcRect/>
          <a:stretch>
            <a:fillRect/>
          </a:stretch>
        </p:blipFill>
        <p:spPr bwMode="auto">
          <a:xfrm>
            <a:off x="5857884" y="1785926"/>
            <a:ext cx="2881326" cy="28813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koyun pöstekisi BASI YARASI ile ilgili görsel sonucu"/>
          <p:cNvPicPr>
            <a:picLocks noChangeAspect="1" noChangeArrowheads="1"/>
          </p:cNvPicPr>
          <p:nvPr/>
        </p:nvPicPr>
        <p:blipFill>
          <a:blip r:embed="rId2"/>
          <a:srcRect/>
          <a:stretch>
            <a:fillRect/>
          </a:stretch>
        </p:blipFill>
        <p:spPr bwMode="auto">
          <a:xfrm>
            <a:off x="2571736" y="857232"/>
            <a:ext cx="3810000" cy="1943101"/>
          </a:xfrm>
          <a:prstGeom prst="rect">
            <a:avLst/>
          </a:prstGeom>
          <a:noFill/>
        </p:spPr>
      </p:pic>
      <p:pic>
        <p:nvPicPr>
          <p:cNvPr id="55300" name="Picture 4" descr="HAVALI YATAKBASI YARASI ile ilgili görsel sonucu"/>
          <p:cNvPicPr>
            <a:picLocks noChangeAspect="1" noChangeArrowheads="1"/>
          </p:cNvPicPr>
          <p:nvPr/>
        </p:nvPicPr>
        <p:blipFill>
          <a:blip r:embed="rId3"/>
          <a:srcRect/>
          <a:stretch>
            <a:fillRect/>
          </a:stretch>
        </p:blipFill>
        <p:spPr bwMode="auto">
          <a:xfrm>
            <a:off x="2357422" y="3000372"/>
            <a:ext cx="5028607" cy="33575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24" y="1428736"/>
            <a:ext cx="4643470" cy="4482486"/>
          </a:xfrm>
        </p:spPr>
        <p:txBody>
          <a:bodyPr>
            <a:normAutofit fontScale="85000" lnSpcReduction="10000"/>
          </a:bodyPr>
          <a:lstStyle/>
          <a:p>
            <a:r>
              <a:rPr lang="tr-TR" dirty="0" smtClean="0">
                <a:solidFill>
                  <a:srgbClr val="002060"/>
                </a:solidFill>
                <a:latin typeface="Comic Sans MS" pitchFamily="66" charset="0"/>
              </a:rPr>
              <a:t>Ayak destek tahtaları, ayaklarını doğal pozisyonda düz tutmak ve yatak üst takımlarının ayaklara basınç yapmasını önler. </a:t>
            </a:r>
          </a:p>
          <a:p>
            <a:r>
              <a:rPr lang="tr-TR" dirty="0" smtClean="0">
                <a:solidFill>
                  <a:srgbClr val="002060"/>
                </a:solidFill>
                <a:latin typeface="Comic Sans MS" pitchFamily="66" charset="0"/>
              </a:rPr>
              <a:t>Yatak çerçeveleri, battaniye ve yatak örtülerinin ağırlığının hasta üzerine yaptığı basıyı önlemek amacıyla kullanılır. Hiçbir otomatik sistemin yatak yaralarının önlenmesinde hasta bakımının yerini alamayacağı asla unutulmamalıdır. </a:t>
            </a:r>
          </a:p>
          <a:p>
            <a:r>
              <a:rPr lang="tr-TR" dirty="0" smtClean="0">
                <a:solidFill>
                  <a:srgbClr val="002060"/>
                </a:solidFill>
                <a:latin typeface="Comic Sans MS" pitchFamily="66" charset="0"/>
              </a:rPr>
              <a:t>Koruyucu topuk jel </a:t>
            </a:r>
            <a:r>
              <a:rPr lang="tr-TR" dirty="0" err="1" smtClean="0">
                <a:solidFill>
                  <a:srgbClr val="002060"/>
                </a:solidFill>
                <a:latin typeface="Comic Sans MS" pitchFamily="66" charset="0"/>
              </a:rPr>
              <a:t>pedlerin</a:t>
            </a:r>
            <a:r>
              <a:rPr lang="tr-TR" dirty="0" smtClean="0">
                <a:solidFill>
                  <a:srgbClr val="002060"/>
                </a:solidFill>
                <a:latin typeface="Comic Sans MS" pitchFamily="66" charset="0"/>
              </a:rPr>
              <a:t> basıyı, terlemeyi ve nem oluşumunu azaltarak yara oluşumunu engelleyici özellikleri vardır. Topuk ve vücudun çıkıntılı bölgelerinde kullanılan </a:t>
            </a:r>
            <a:r>
              <a:rPr lang="tr-TR" dirty="0" err="1" smtClean="0">
                <a:solidFill>
                  <a:srgbClr val="002060"/>
                </a:solidFill>
                <a:latin typeface="Comic Sans MS" pitchFamily="66" charset="0"/>
              </a:rPr>
              <a:t>pedler</a:t>
            </a:r>
            <a:r>
              <a:rPr lang="tr-TR" dirty="0" smtClean="0">
                <a:solidFill>
                  <a:srgbClr val="002060"/>
                </a:solidFill>
                <a:latin typeface="Comic Sans MS" pitchFamily="66" charset="0"/>
              </a:rPr>
              <a:t>, konmak istenilen bölgeye göre ortasından bir parça kesilerek çıkartılır. Topuk koruyucu, topuktan tüm basınç yükünü alıp baldıra dağıtarak baskıyı etkin bir şekilde giderir. Yatak yaralarının oluşumunu engeller. </a:t>
            </a:r>
          </a:p>
          <a:p>
            <a:endParaRPr lang="tr-TR" dirty="0">
              <a:solidFill>
                <a:srgbClr val="002060"/>
              </a:solidFill>
              <a:latin typeface="Comic Sans MS" pitchFamily="66" charset="0"/>
            </a:endParaRPr>
          </a:p>
        </p:txBody>
      </p:sp>
      <p:pic>
        <p:nvPicPr>
          <p:cNvPr id="60418" name="Picture 2" descr="İlgili resim"/>
          <p:cNvPicPr>
            <a:picLocks noChangeAspect="1" noChangeArrowheads="1"/>
          </p:cNvPicPr>
          <p:nvPr/>
        </p:nvPicPr>
        <p:blipFill>
          <a:blip r:embed="rId2"/>
          <a:srcRect/>
          <a:stretch>
            <a:fillRect/>
          </a:stretch>
        </p:blipFill>
        <p:spPr bwMode="auto">
          <a:xfrm>
            <a:off x="6357950" y="642918"/>
            <a:ext cx="1928794" cy="1928794"/>
          </a:xfrm>
          <a:prstGeom prst="rect">
            <a:avLst/>
          </a:prstGeom>
          <a:noFill/>
        </p:spPr>
      </p:pic>
      <p:pic>
        <p:nvPicPr>
          <p:cNvPr id="60423" name="Picture 7"/>
          <p:cNvPicPr>
            <a:picLocks noChangeAspect="1" noChangeArrowheads="1"/>
          </p:cNvPicPr>
          <p:nvPr/>
        </p:nvPicPr>
        <p:blipFill>
          <a:blip r:embed="rId3"/>
          <a:srcRect/>
          <a:stretch>
            <a:fillRect/>
          </a:stretch>
        </p:blipFill>
        <p:spPr bwMode="auto">
          <a:xfrm>
            <a:off x="5429256" y="5286388"/>
            <a:ext cx="3424229" cy="1153128"/>
          </a:xfrm>
          <a:prstGeom prst="rect">
            <a:avLst/>
          </a:prstGeom>
          <a:noFill/>
          <a:ln w="9525">
            <a:noFill/>
            <a:miter lim="800000"/>
            <a:headEnd/>
            <a:tailEnd/>
          </a:ln>
          <a:effectLst/>
        </p:spPr>
      </p:pic>
      <p:pic>
        <p:nvPicPr>
          <p:cNvPr id="60424" name="Picture 8"/>
          <p:cNvPicPr>
            <a:picLocks noChangeAspect="1" noChangeArrowheads="1"/>
          </p:cNvPicPr>
          <p:nvPr/>
        </p:nvPicPr>
        <p:blipFill>
          <a:blip r:embed="rId4"/>
          <a:srcRect/>
          <a:stretch>
            <a:fillRect/>
          </a:stretch>
        </p:blipFill>
        <p:spPr bwMode="auto">
          <a:xfrm>
            <a:off x="5786446" y="2857496"/>
            <a:ext cx="3144376" cy="219075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ası Yarası Nedir?"/>
          <p:cNvPicPr>
            <a:picLocks noChangeAspect="1" noChangeArrowheads="1"/>
          </p:cNvPicPr>
          <p:nvPr/>
        </p:nvPicPr>
        <p:blipFill>
          <a:blip r:embed="rId2"/>
          <a:srcRect/>
          <a:stretch>
            <a:fillRect/>
          </a:stretch>
        </p:blipFill>
        <p:spPr bwMode="auto">
          <a:xfrm>
            <a:off x="1285852" y="1714488"/>
            <a:ext cx="3095625" cy="2381250"/>
          </a:xfrm>
          <a:prstGeom prst="rect">
            <a:avLst/>
          </a:prstGeom>
          <a:noFill/>
        </p:spPr>
      </p:pic>
      <p:pic>
        <p:nvPicPr>
          <p:cNvPr id="57348" name="Picture 4" descr="YATAK  YARASI ile ilgili görsel sonucu"/>
          <p:cNvPicPr>
            <a:picLocks noChangeAspect="1" noChangeArrowheads="1"/>
          </p:cNvPicPr>
          <p:nvPr/>
        </p:nvPicPr>
        <p:blipFill>
          <a:blip r:embed="rId3"/>
          <a:srcRect/>
          <a:stretch>
            <a:fillRect/>
          </a:stretch>
        </p:blipFill>
        <p:spPr bwMode="auto">
          <a:xfrm>
            <a:off x="5286380" y="1714488"/>
            <a:ext cx="3143232" cy="31432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3042" y="571480"/>
            <a:ext cx="6589199" cy="1280890"/>
          </a:xfrm>
        </p:spPr>
        <p:txBody>
          <a:bodyPr>
            <a:noAutofit/>
          </a:bodyPr>
          <a:lstStyle/>
          <a:p>
            <a:pPr algn="ctr"/>
            <a:r>
              <a:rPr lang="tr-TR" sz="8000" dirty="0" smtClean="0">
                <a:solidFill>
                  <a:srgbClr val="0070C0"/>
                </a:solidFill>
                <a:latin typeface="Curlz MT" pitchFamily="82" charset="0"/>
              </a:rPr>
              <a:t>Yatak yaralarının önlenmesi</a:t>
            </a:r>
            <a:endParaRPr lang="tr-TR" sz="8000" dirty="0">
              <a:solidFill>
                <a:srgbClr val="0070C0"/>
              </a:solidFill>
              <a:latin typeface="Curlz MT" pitchFamily="82" charset="0"/>
            </a:endParaRPr>
          </a:p>
        </p:txBody>
      </p:sp>
      <p:pic>
        <p:nvPicPr>
          <p:cNvPr id="4" name="Picture 2"/>
          <p:cNvPicPr>
            <a:picLocks noChangeAspect="1" noChangeArrowheads="1"/>
          </p:cNvPicPr>
          <p:nvPr/>
        </p:nvPicPr>
        <p:blipFill>
          <a:blip r:embed="rId2"/>
          <a:srcRect/>
          <a:stretch>
            <a:fillRect/>
          </a:stretch>
        </p:blipFill>
        <p:spPr bwMode="auto">
          <a:xfrm>
            <a:off x="1785918" y="3000372"/>
            <a:ext cx="6402525" cy="340994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bası yaralarında cilt nemlendirme ile ilgili görsel sonucu"/>
          <p:cNvPicPr>
            <a:picLocks noChangeAspect="1" noChangeArrowheads="1"/>
          </p:cNvPicPr>
          <p:nvPr/>
        </p:nvPicPr>
        <p:blipFill>
          <a:blip r:embed="rId2"/>
          <a:srcRect/>
          <a:stretch>
            <a:fillRect/>
          </a:stretch>
        </p:blipFill>
        <p:spPr bwMode="auto">
          <a:xfrm>
            <a:off x="5857875" y="785813"/>
            <a:ext cx="3000375" cy="3000375"/>
          </a:xfrm>
          <a:prstGeom prst="rect">
            <a:avLst/>
          </a:prstGeom>
          <a:noFill/>
          <a:ln w="9525">
            <a:noFill/>
            <a:miter lim="800000"/>
            <a:headEnd/>
            <a:tailEnd/>
          </a:ln>
        </p:spPr>
      </p:pic>
      <p:pic>
        <p:nvPicPr>
          <p:cNvPr id="45060" name="Picture 3"/>
          <p:cNvPicPr>
            <a:picLocks noChangeAspect="1" noChangeArrowheads="1"/>
          </p:cNvPicPr>
          <p:nvPr/>
        </p:nvPicPr>
        <p:blipFill>
          <a:blip r:embed="rId3"/>
          <a:srcRect/>
          <a:stretch>
            <a:fillRect/>
          </a:stretch>
        </p:blipFill>
        <p:spPr bwMode="auto">
          <a:xfrm>
            <a:off x="5857875" y="4143375"/>
            <a:ext cx="3000375" cy="2238375"/>
          </a:xfrm>
          <a:prstGeom prst="rect">
            <a:avLst/>
          </a:prstGeom>
          <a:noFill/>
          <a:ln w="9525">
            <a:noFill/>
            <a:miter lim="800000"/>
            <a:headEnd/>
            <a:tailEnd/>
          </a:ln>
        </p:spPr>
      </p:pic>
      <p:pic>
        <p:nvPicPr>
          <p:cNvPr id="61443" name="Picture 3"/>
          <p:cNvPicPr>
            <a:picLocks noChangeAspect="1" noChangeArrowheads="1"/>
          </p:cNvPicPr>
          <p:nvPr/>
        </p:nvPicPr>
        <p:blipFill>
          <a:blip r:embed="rId4"/>
          <a:srcRect/>
          <a:stretch>
            <a:fillRect/>
          </a:stretch>
        </p:blipFill>
        <p:spPr bwMode="auto">
          <a:xfrm>
            <a:off x="1071538" y="1714488"/>
            <a:ext cx="4688611" cy="359094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70C0"/>
                </a:solidFill>
                <a:latin typeface="Comic Sans MS" pitchFamily="66" charset="0"/>
              </a:rPr>
              <a:t>Yatak Yarası Komplikasyonları </a:t>
            </a:r>
            <a:br>
              <a:rPr lang="tr-TR" b="1" dirty="0" smtClean="0">
                <a:solidFill>
                  <a:srgbClr val="0070C0"/>
                </a:solidFill>
                <a:latin typeface="Comic Sans MS" pitchFamily="66" charset="0"/>
              </a:rPr>
            </a:br>
            <a:endParaRPr lang="tr-TR" dirty="0">
              <a:solidFill>
                <a:srgbClr val="0070C0"/>
              </a:solidFill>
              <a:latin typeface="Comic Sans MS" pitchFamily="66" charset="0"/>
            </a:endParaRPr>
          </a:p>
        </p:txBody>
      </p:sp>
      <p:sp>
        <p:nvSpPr>
          <p:cNvPr id="3" name="2 İçerik Yer Tutucusu"/>
          <p:cNvSpPr>
            <a:spLocks noGrp="1"/>
          </p:cNvSpPr>
          <p:nvPr>
            <p:ph idx="1"/>
          </p:nvPr>
        </p:nvSpPr>
        <p:spPr>
          <a:xfrm>
            <a:off x="1214414" y="1857364"/>
            <a:ext cx="4058345" cy="3777622"/>
          </a:xfrm>
        </p:spPr>
        <p:txBody>
          <a:bodyPr>
            <a:normAutofit fontScale="92500" lnSpcReduction="10000"/>
          </a:bodyPr>
          <a:lstStyle/>
          <a:p>
            <a:r>
              <a:rPr lang="tr-TR" dirty="0" smtClean="0">
                <a:solidFill>
                  <a:srgbClr val="002060"/>
                </a:solidFill>
                <a:latin typeface="Comic Sans MS" pitchFamily="66" charset="0"/>
              </a:rPr>
              <a:t>Yatak yaralarının tedavisi sonrasında </a:t>
            </a:r>
          </a:p>
          <a:p>
            <a:r>
              <a:rPr lang="tr-TR" dirty="0" err="1" smtClean="0">
                <a:solidFill>
                  <a:srgbClr val="002060"/>
                </a:solidFill>
                <a:latin typeface="Comic Sans MS" pitchFamily="66" charset="0"/>
              </a:rPr>
              <a:t>Flep</a:t>
            </a:r>
            <a:r>
              <a:rPr lang="tr-TR" dirty="0" smtClean="0">
                <a:solidFill>
                  <a:srgbClr val="002060"/>
                </a:solidFill>
                <a:latin typeface="Comic Sans MS" pitchFamily="66" charset="0"/>
              </a:rPr>
              <a:t> nekrozu, </a:t>
            </a:r>
          </a:p>
          <a:p>
            <a:r>
              <a:rPr lang="tr-TR" dirty="0" err="1" smtClean="0">
                <a:solidFill>
                  <a:srgbClr val="002060"/>
                </a:solidFill>
                <a:latin typeface="Comic Sans MS" pitchFamily="66" charset="0"/>
              </a:rPr>
              <a:t>Hematom</a:t>
            </a:r>
            <a:r>
              <a:rPr lang="tr-TR" dirty="0" smtClean="0">
                <a:solidFill>
                  <a:srgbClr val="002060"/>
                </a:solidFill>
                <a:latin typeface="Comic Sans MS" pitchFamily="66" charset="0"/>
              </a:rPr>
              <a:t>, </a:t>
            </a:r>
          </a:p>
          <a:p>
            <a:r>
              <a:rPr lang="tr-TR" dirty="0" smtClean="0">
                <a:solidFill>
                  <a:srgbClr val="002060"/>
                </a:solidFill>
                <a:latin typeface="Comic Sans MS" pitchFamily="66" charset="0"/>
              </a:rPr>
              <a:t>Yarada sıvı toplanması, </a:t>
            </a:r>
          </a:p>
          <a:p>
            <a:r>
              <a:rPr lang="tr-TR" dirty="0" smtClean="0">
                <a:solidFill>
                  <a:srgbClr val="002060"/>
                </a:solidFill>
                <a:latin typeface="Comic Sans MS" pitchFamily="66" charset="0"/>
              </a:rPr>
              <a:t>Yara enfeksiyonu  </a:t>
            </a:r>
          </a:p>
          <a:p>
            <a:r>
              <a:rPr lang="tr-TR" dirty="0" err="1" smtClean="0">
                <a:solidFill>
                  <a:srgbClr val="002060"/>
                </a:solidFill>
                <a:latin typeface="Comic Sans MS" pitchFamily="66" charset="0"/>
              </a:rPr>
              <a:t>Sütur</a:t>
            </a:r>
            <a:r>
              <a:rPr lang="tr-TR" dirty="0" smtClean="0">
                <a:solidFill>
                  <a:srgbClr val="002060"/>
                </a:solidFill>
                <a:latin typeface="Comic Sans MS" pitchFamily="66" charset="0"/>
              </a:rPr>
              <a:t> hatlarında açılma gibi cerrahi sonrası erken dönemde ortaya çıkan komplikasyonlar olabilir Ayrıca ülserlerin yinelemesi ve </a:t>
            </a:r>
            <a:r>
              <a:rPr lang="tr-TR" dirty="0" err="1" smtClean="0">
                <a:solidFill>
                  <a:srgbClr val="002060"/>
                </a:solidFill>
                <a:latin typeface="Comic Sans MS" pitchFamily="66" charset="0"/>
              </a:rPr>
              <a:t>karsinom</a:t>
            </a:r>
            <a:r>
              <a:rPr lang="tr-TR" dirty="0" smtClean="0">
                <a:solidFill>
                  <a:srgbClr val="002060"/>
                </a:solidFill>
                <a:latin typeface="Comic Sans MS" pitchFamily="66" charset="0"/>
              </a:rPr>
              <a:t> gelişmesi gibi geç dönem komplikasyonları da olabilir.</a:t>
            </a:r>
            <a:endParaRPr lang="tr-TR" dirty="0">
              <a:solidFill>
                <a:srgbClr val="002060"/>
              </a:solidFill>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latin typeface="Curlz MT" pitchFamily="82" charset="0"/>
              </a:rPr>
              <a:t>Yatak Yarasının Oluşumu </a:t>
            </a:r>
            <a:br>
              <a:rPr lang="tr-TR" b="1" dirty="0" smtClean="0">
                <a:solidFill>
                  <a:srgbClr val="0070C0"/>
                </a:solidFill>
                <a:latin typeface="Curlz MT" pitchFamily="82" charset="0"/>
              </a:rPr>
            </a:br>
            <a:endParaRPr lang="tr-TR" dirty="0">
              <a:solidFill>
                <a:srgbClr val="0070C0"/>
              </a:solidFill>
              <a:latin typeface="Curlz MT" pitchFamily="82" charset="0"/>
            </a:endParaRPr>
          </a:p>
        </p:txBody>
      </p:sp>
      <p:sp>
        <p:nvSpPr>
          <p:cNvPr id="3" name="2 İçerik Yer Tutucusu"/>
          <p:cNvSpPr>
            <a:spLocks noGrp="1"/>
          </p:cNvSpPr>
          <p:nvPr>
            <p:ph idx="1"/>
          </p:nvPr>
        </p:nvSpPr>
        <p:spPr>
          <a:xfrm>
            <a:off x="571472" y="1357298"/>
            <a:ext cx="5201353" cy="3777622"/>
          </a:xfrm>
        </p:spPr>
        <p:txBody>
          <a:bodyPr>
            <a:noAutofit/>
          </a:bodyPr>
          <a:lstStyle/>
          <a:p>
            <a:r>
              <a:rPr lang="tr-TR" sz="1600" dirty="0" smtClean="0">
                <a:solidFill>
                  <a:srgbClr val="002060"/>
                </a:solidFill>
                <a:latin typeface="Comic Sans MS" pitchFamily="66" charset="0"/>
              </a:rPr>
              <a:t>Dokuların üzerinde bir bası oluşursa, dokulardaki kan akımı yavaşlar ve hücreler yaşamsal faaliyetlerini sürdüremezler. Oluşan basıncın süresi ve şiddeti artarsa kan akımı azalır ve durma noktasına gelir. Buradaki hücrelerde hasar artar ve yara oluşur. Sonuç olarak doku ölümü yani </a:t>
            </a:r>
            <a:r>
              <a:rPr lang="tr-TR" sz="1600" dirty="0" err="1" smtClean="0">
                <a:solidFill>
                  <a:srgbClr val="002060"/>
                </a:solidFill>
                <a:latin typeface="Comic Sans MS" pitchFamily="66" charset="0"/>
              </a:rPr>
              <a:t>iskemi</a:t>
            </a:r>
            <a:r>
              <a:rPr lang="tr-TR" sz="1600" dirty="0" smtClean="0">
                <a:solidFill>
                  <a:srgbClr val="002060"/>
                </a:solidFill>
                <a:latin typeface="Comic Sans MS" pitchFamily="66" charset="0"/>
              </a:rPr>
              <a:t> (dokunun kansız (O2’kalması) ve nekroz oluşur. </a:t>
            </a:r>
          </a:p>
          <a:p>
            <a:r>
              <a:rPr lang="tr-TR" sz="1600" dirty="0" smtClean="0">
                <a:solidFill>
                  <a:srgbClr val="002060"/>
                </a:solidFill>
                <a:latin typeface="Comic Sans MS" pitchFamily="66" charset="0"/>
              </a:rPr>
              <a:t>Yatak yaralarının oluşma sürecinin erken dönemlerinde </a:t>
            </a:r>
            <a:r>
              <a:rPr lang="tr-TR" sz="1600" b="1" dirty="0" smtClean="0">
                <a:solidFill>
                  <a:srgbClr val="002060"/>
                </a:solidFill>
                <a:latin typeface="Comic Sans MS" pitchFamily="66" charset="0"/>
              </a:rPr>
              <a:t>ilk olarak </a:t>
            </a:r>
            <a:r>
              <a:rPr lang="tr-TR" sz="1600" dirty="0" smtClean="0">
                <a:solidFill>
                  <a:srgbClr val="002060"/>
                </a:solidFill>
                <a:latin typeface="Comic Sans MS" pitchFamily="66" charset="0"/>
              </a:rPr>
              <a:t>yara oluşan bölgede bastırılınca solmayan bir </a:t>
            </a:r>
            <a:r>
              <a:rPr lang="tr-TR" sz="1600" b="1" dirty="0" smtClean="0">
                <a:solidFill>
                  <a:srgbClr val="002060"/>
                </a:solidFill>
                <a:latin typeface="Comic Sans MS" pitchFamily="66" charset="0"/>
              </a:rPr>
              <a:t>kızarıklık, ısı artışı, sertlik ve şişkinlik (ödem) </a:t>
            </a:r>
            <a:r>
              <a:rPr lang="tr-TR" sz="1600" dirty="0" smtClean="0">
                <a:solidFill>
                  <a:srgbClr val="002060"/>
                </a:solidFill>
                <a:latin typeface="Comic Sans MS" pitchFamily="66" charset="0"/>
              </a:rPr>
              <a:t>görülür. Ciltteki hasar başladığında ise ısı artışı yerini soğukluğa bırakır. İlerleyen durumlarda </a:t>
            </a:r>
            <a:r>
              <a:rPr lang="tr-TR" sz="1600" b="1" dirty="0" smtClean="0">
                <a:solidFill>
                  <a:srgbClr val="002060"/>
                </a:solidFill>
                <a:latin typeface="Comic Sans MS" pitchFamily="66" charset="0"/>
              </a:rPr>
              <a:t>mavi-mor renk değişimi</a:t>
            </a:r>
            <a:r>
              <a:rPr lang="tr-TR" sz="1600" dirty="0" smtClean="0">
                <a:solidFill>
                  <a:srgbClr val="002060"/>
                </a:solidFill>
                <a:latin typeface="Comic Sans MS" pitchFamily="66" charset="0"/>
              </a:rPr>
              <a:t>, su toplaması gözlenir. Eğer yara eklem üzerinde oluşmuşsa ekleme ulaşıp yapısında bozulmalara yol açabilir. Beslenmesi ve bütünlüğü bozulan deri ve deri altı doku enfeksiyona açık hale gelir. Önce lokal enfeksiyon ardından sistemik enfeksiyon gelişebilir. </a:t>
            </a:r>
            <a:endParaRPr lang="tr-TR" sz="1600" dirty="0">
              <a:solidFill>
                <a:srgbClr val="002060"/>
              </a:solidFill>
              <a:latin typeface="Comic Sans MS" pitchFamily="66" charset="0"/>
            </a:endParaRPr>
          </a:p>
        </p:txBody>
      </p:sp>
      <p:pic>
        <p:nvPicPr>
          <p:cNvPr id="41986" name="Picture 2"/>
          <p:cNvPicPr>
            <a:picLocks noChangeAspect="1" noChangeArrowheads="1"/>
          </p:cNvPicPr>
          <p:nvPr/>
        </p:nvPicPr>
        <p:blipFill>
          <a:blip r:embed="rId2"/>
          <a:srcRect/>
          <a:stretch>
            <a:fillRect/>
          </a:stretch>
        </p:blipFill>
        <p:spPr bwMode="auto">
          <a:xfrm>
            <a:off x="5786446" y="1285860"/>
            <a:ext cx="3105150" cy="2057400"/>
          </a:xfrm>
          <a:prstGeom prst="rect">
            <a:avLst/>
          </a:prstGeom>
          <a:noFill/>
          <a:ln w="9525">
            <a:noFill/>
            <a:miter lim="800000"/>
            <a:headEnd/>
            <a:tailEnd/>
          </a:ln>
          <a:effectLst/>
        </p:spPr>
      </p:pic>
      <p:pic>
        <p:nvPicPr>
          <p:cNvPr id="41988" name="Picture 4" descr="BASI YARASI OLUŞUMU ile ilgili görsel sonucu"/>
          <p:cNvPicPr>
            <a:picLocks noChangeAspect="1" noChangeArrowheads="1"/>
          </p:cNvPicPr>
          <p:nvPr/>
        </p:nvPicPr>
        <p:blipFill>
          <a:blip r:embed="rId3"/>
          <a:srcRect/>
          <a:stretch>
            <a:fillRect/>
          </a:stretch>
        </p:blipFill>
        <p:spPr bwMode="auto">
          <a:xfrm>
            <a:off x="6000760" y="3929066"/>
            <a:ext cx="2714620" cy="2714620"/>
          </a:xfrm>
          <a:prstGeom prst="rect">
            <a:avLst/>
          </a:prstGeom>
          <a:noFill/>
        </p:spPr>
      </p:pic>
      <p:sp>
        <p:nvSpPr>
          <p:cNvPr id="6" name="5 Aşağı Ok"/>
          <p:cNvSpPr/>
          <p:nvPr/>
        </p:nvSpPr>
        <p:spPr>
          <a:xfrm>
            <a:off x="7215206" y="3429000"/>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1643042" y="1357298"/>
            <a:ext cx="6302456" cy="429103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642918"/>
            <a:ext cx="7643867" cy="1280890"/>
          </a:xfrm>
        </p:spPr>
        <p:txBody>
          <a:bodyPr>
            <a:noAutofit/>
          </a:bodyPr>
          <a:lstStyle/>
          <a:p>
            <a:pPr algn="ctr"/>
            <a:r>
              <a:rPr lang="tr-TR" sz="2800" b="1" dirty="0" smtClean="0">
                <a:solidFill>
                  <a:srgbClr val="0070C0"/>
                </a:solidFill>
                <a:latin typeface="Curlz MT" pitchFamily="82" charset="0"/>
              </a:rPr>
              <a:t>Yatak Yarasına Neden Olan ve Kolaylaştıran Faktörleri </a:t>
            </a:r>
            <a:br>
              <a:rPr lang="tr-TR" sz="2800" b="1" dirty="0" smtClean="0">
                <a:solidFill>
                  <a:srgbClr val="0070C0"/>
                </a:solidFill>
                <a:latin typeface="Curlz MT" pitchFamily="82" charset="0"/>
              </a:rPr>
            </a:br>
            <a:endParaRPr lang="tr-TR" sz="2800" dirty="0">
              <a:solidFill>
                <a:srgbClr val="0070C0"/>
              </a:solidFill>
              <a:latin typeface="Curlz MT" pitchFamily="82" charset="0"/>
            </a:endParaRPr>
          </a:p>
        </p:txBody>
      </p:sp>
      <p:sp>
        <p:nvSpPr>
          <p:cNvPr id="3" name="2 İçerik Yer Tutucusu"/>
          <p:cNvSpPr>
            <a:spLocks noGrp="1"/>
          </p:cNvSpPr>
          <p:nvPr>
            <p:ph idx="1"/>
          </p:nvPr>
        </p:nvSpPr>
        <p:spPr>
          <a:xfrm>
            <a:off x="1214414" y="1571612"/>
            <a:ext cx="7377803" cy="4286280"/>
          </a:xfrm>
        </p:spPr>
        <p:txBody>
          <a:bodyPr>
            <a:noAutofit/>
          </a:bodyPr>
          <a:lstStyle/>
          <a:p>
            <a:r>
              <a:rPr lang="tr-TR" sz="1600" dirty="0" smtClean="0">
                <a:latin typeface="Comic Sans MS" pitchFamily="66" charset="0"/>
              </a:rPr>
              <a:t>Yatak yarası oluşumunda en etkili faktör deriye aşırı bası uygulanmasıdır. Basının </a:t>
            </a:r>
            <a:r>
              <a:rPr lang="tr-TR" sz="1600" b="1" dirty="0" smtClean="0">
                <a:latin typeface="Comic Sans MS" pitchFamily="66" charset="0"/>
              </a:rPr>
              <a:t>hem şiddeti, hem de süresi </a:t>
            </a:r>
            <a:r>
              <a:rPr lang="tr-TR" sz="1600" dirty="0" smtClean="0">
                <a:latin typeface="Comic Sans MS" pitchFamily="66" charset="0"/>
              </a:rPr>
              <a:t>önemlidir. Deri basısı, 2-6 saat sürerse </a:t>
            </a:r>
            <a:r>
              <a:rPr lang="tr-TR" sz="1600" dirty="0" err="1" smtClean="0">
                <a:latin typeface="Comic Sans MS" pitchFamily="66" charset="0"/>
              </a:rPr>
              <a:t>iskemi</a:t>
            </a:r>
            <a:r>
              <a:rPr lang="tr-TR" sz="1600" dirty="0" smtClean="0">
                <a:latin typeface="Comic Sans MS" pitchFamily="66" charset="0"/>
              </a:rPr>
              <a:t>, 6 saatten daha fazla sürerse deride </a:t>
            </a:r>
            <a:r>
              <a:rPr lang="tr-TR" sz="1600" dirty="0" err="1" smtClean="0">
                <a:latin typeface="Comic Sans MS" pitchFamily="66" charset="0"/>
              </a:rPr>
              <a:t>ülserasyon</a:t>
            </a:r>
            <a:r>
              <a:rPr lang="tr-TR" sz="1600" dirty="0" smtClean="0">
                <a:latin typeface="Comic Sans MS" pitchFamily="66" charset="0"/>
              </a:rPr>
              <a:t> oluşturur. </a:t>
            </a:r>
          </a:p>
          <a:p>
            <a:r>
              <a:rPr lang="tr-TR" sz="1600" dirty="0" smtClean="0">
                <a:latin typeface="Comic Sans MS" pitchFamily="66" charset="0"/>
              </a:rPr>
              <a:t>Nem, sürtünme, uygun olmayan yatak takımları, kötü hijyen, </a:t>
            </a:r>
          </a:p>
          <a:p>
            <a:r>
              <a:rPr lang="tr-TR" sz="1600" dirty="0" smtClean="0">
                <a:latin typeface="Comic Sans MS" pitchFamily="66" charset="0"/>
              </a:rPr>
              <a:t>Yanlış pozisyonlar, sert destekleyici yüzeyler, basıncı gidermek amacıyla geliştirilen araçların yanlış kullanımı, </a:t>
            </a:r>
          </a:p>
          <a:p>
            <a:r>
              <a:rPr lang="tr-TR" sz="1600" dirty="0" smtClean="0">
                <a:latin typeface="Comic Sans MS" pitchFamily="66" charset="0"/>
              </a:rPr>
              <a:t>Kötü beslenme, ileri yaş, duyusal stres, sigara, kronik hastalıklar (örn: diyabet)</a:t>
            </a:r>
          </a:p>
          <a:p>
            <a:r>
              <a:rPr lang="tr-TR" sz="1600" dirty="0" err="1" smtClean="0">
                <a:latin typeface="Comic Sans MS" pitchFamily="66" charset="0"/>
              </a:rPr>
              <a:t>Paraplejik</a:t>
            </a:r>
            <a:r>
              <a:rPr lang="tr-TR" sz="1600" dirty="0" smtClean="0">
                <a:latin typeface="Comic Sans MS" pitchFamily="66" charset="0"/>
              </a:rPr>
              <a:t> ve </a:t>
            </a:r>
            <a:r>
              <a:rPr lang="tr-TR" sz="1600" dirty="0" err="1" smtClean="0">
                <a:latin typeface="Comic Sans MS" pitchFamily="66" charset="0"/>
              </a:rPr>
              <a:t>kuadripleji</a:t>
            </a:r>
            <a:r>
              <a:rPr lang="tr-TR" sz="1600" dirty="0" smtClean="0">
                <a:latin typeface="Comic Sans MS" pitchFamily="66" charset="0"/>
              </a:rPr>
              <a:t> gibi deri duyusu bulunmayan hastalarda yatak yaraları daha fazla oluşmaktadır. </a:t>
            </a:r>
          </a:p>
          <a:p>
            <a:r>
              <a:rPr lang="tr-TR" sz="1600" dirty="0" smtClean="0">
                <a:latin typeface="Comic Sans MS" pitchFamily="66" charset="0"/>
              </a:rPr>
              <a:t>Kötü deri hijyeni, mesane </a:t>
            </a:r>
            <a:r>
              <a:rPr lang="tr-TR" sz="1600" dirty="0" err="1" smtClean="0">
                <a:latin typeface="Comic Sans MS" pitchFamily="66" charset="0"/>
              </a:rPr>
              <a:t>inkontinansına</a:t>
            </a:r>
            <a:r>
              <a:rPr lang="tr-TR" sz="1600" dirty="0" smtClean="0">
                <a:latin typeface="Comic Sans MS" pitchFamily="66" charset="0"/>
              </a:rPr>
              <a:t> bağlı deriye uzun süre idrar teması</a:t>
            </a:r>
          </a:p>
          <a:p>
            <a:r>
              <a:rPr lang="tr-TR" sz="1600" dirty="0" err="1" smtClean="0">
                <a:latin typeface="Comic Sans MS" pitchFamily="66" charset="0"/>
              </a:rPr>
              <a:t>Malnütrisyon</a:t>
            </a:r>
            <a:r>
              <a:rPr lang="tr-TR" sz="1600" dirty="0" smtClean="0">
                <a:latin typeface="Comic Sans MS" pitchFamily="66" charset="0"/>
              </a:rPr>
              <a:t> ve anemi, </a:t>
            </a:r>
          </a:p>
          <a:p>
            <a:r>
              <a:rPr lang="tr-TR" sz="1600" dirty="0" smtClean="0">
                <a:latin typeface="Comic Sans MS" pitchFamily="66" charset="0"/>
              </a:rPr>
              <a:t>Enfeksiyon, hastanın sistemik ve </a:t>
            </a:r>
            <a:r>
              <a:rPr lang="tr-TR" sz="1600" dirty="0" err="1" smtClean="0">
                <a:latin typeface="Comic Sans MS" pitchFamily="66" charset="0"/>
              </a:rPr>
              <a:t>metabolik</a:t>
            </a:r>
            <a:r>
              <a:rPr lang="tr-TR" sz="1600" dirty="0" smtClean="0">
                <a:latin typeface="Comic Sans MS" pitchFamily="66" charset="0"/>
              </a:rPr>
              <a:t> dengesini bozarak doku beslenmesini ve doku savunmasını olumsuz etkiler</a:t>
            </a:r>
            <a:endParaRPr lang="tr-TR" sz="16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14480" y="500042"/>
            <a:ext cx="6589199" cy="1280890"/>
          </a:xfrm>
        </p:spPr>
        <p:txBody>
          <a:bodyPr>
            <a:normAutofit fontScale="90000"/>
          </a:bodyPr>
          <a:lstStyle/>
          <a:p>
            <a:r>
              <a:rPr lang="tr-TR" b="1" dirty="0" smtClean="0">
                <a:solidFill>
                  <a:srgbClr val="0070C0"/>
                </a:solidFill>
                <a:latin typeface="Curlz MT" pitchFamily="82" charset="0"/>
              </a:rPr>
              <a:t>Yatak Yarası Oluşmasında Risk Faktörleri </a:t>
            </a:r>
            <a:br>
              <a:rPr lang="tr-TR" b="1" dirty="0" smtClean="0">
                <a:solidFill>
                  <a:srgbClr val="0070C0"/>
                </a:solidFill>
                <a:latin typeface="Curlz MT" pitchFamily="82" charset="0"/>
              </a:rPr>
            </a:br>
            <a:endParaRPr lang="tr-TR" dirty="0">
              <a:solidFill>
                <a:srgbClr val="0070C0"/>
              </a:solidFill>
              <a:latin typeface="Curlz MT" pitchFamily="82" charset="0"/>
            </a:endParaRPr>
          </a:p>
        </p:txBody>
      </p:sp>
      <p:sp>
        <p:nvSpPr>
          <p:cNvPr id="3" name="2 İçerik Yer Tutucusu"/>
          <p:cNvSpPr>
            <a:spLocks noGrp="1"/>
          </p:cNvSpPr>
          <p:nvPr>
            <p:ph idx="1"/>
          </p:nvPr>
        </p:nvSpPr>
        <p:spPr>
          <a:xfrm>
            <a:off x="857224" y="1214422"/>
            <a:ext cx="7306365" cy="4643470"/>
          </a:xfrm>
        </p:spPr>
        <p:txBody>
          <a:bodyPr>
            <a:normAutofit fontScale="25000" lnSpcReduction="20000"/>
          </a:bodyPr>
          <a:lstStyle/>
          <a:p>
            <a:r>
              <a:rPr lang="tr-TR" sz="5600" dirty="0" smtClean="0">
                <a:latin typeface="Comic Sans MS" pitchFamily="66" charset="0"/>
              </a:rPr>
              <a:t>Sürtünme ve ayrılma </a:t>
            </a:r>
          </a:p>
          <a:p>
            <a:r>
              <a:rPr lang="tr-TR" sz="5600" dirty="0" smtClean="0">
                <a:latin typeface="Comic Sans MS" pitchFamily="66" charset="0"/>
              </a:rPr>
              <a:t>Yaş</a:t>
            </a:r>
          </a:p>
          <a:p>
            <a:r>
              <a:rPr lang="tr-TR" sz="5600" dirty="0" smtClean="0">
                <a:latin typeface="Comic Sans MS" pitchFamily="66" charset="0"/>
              </a:rPr>
              <a:t>Yetersiz beslenme</a:t>
            </a:r>
          </a:p>
          <a:p>
            <a:r>
              <a:rPr lang="tr-TR" sz="5600" dirty="0" smtClean="0">
                <a:latin typeface="Comic Sans MS" pitchFamily="66" charset="0"/>
              </a:rPr>
              <a:t>Bilinç durumu</a:t>
            </a:r>
          </a:p>
          <a:p>
            <a:r>
              <a:rPr lang="tr-TR" sz="5600" dirty="0" smtClean="0">
                <a:latin typeface="Comic Sans MS" pitchFamily="66" charset="0"/>
              </a:rPr>
              <a:t>Hareket durumu Hareket kısıtlılığı, yatağa/sandalyeye bağımlılık</a:t>
            </a:r>
          </a:p>
          <a:p>
            <a:r>
              <a:rPr lang="tr-TR" sz="5600" dirty="0" smtClean="0">
                <a:latin typeface="Comic Sans MS" pitchFamily="66" charset="0"/>
              </a:rPr>
              <a:t>Anemi: Hemoglobin düzeyinin azalması oksijen taşıma kapasitesini ve dokulara giden oksijen miktarını azaltır. Bu nedenle basınç altında kalan dokuların nekrozu daha kolay olur. </a:t>
            </a:r>
          </a:p>
          <a:p>
            <a:r>
              <a:rPr lang="tr-TR" sz="5600" dirty="0" err="1" smtClean="0">
                <a:latin typeface="Comic Sans MS" pitchFamily="66" charset="0"/>
              </a:rPr>
              <a:t>Obezite</a:t>
            </a:r>
            <a:endParaRPr lang="tr-TR" sz="5600" dirty="0" smtClean="0">
              <a:latin typeface="Comic Sans MS" pitchFamily="66" charset="0"/>
            </a:endParaRPr>
          </a:p>
          <a:p>
            <a:r>
              <a:rPr lang="tr-TR" sz="5600" dirty="0" smtClean="0">
                <a:latin typeface="Comic Sans MS" pitchFamily="66" charset="0"/>
              </a:rPr>
              <a:t>Ödem</a:t>
            </a:r>
          </a:p>
          <a:p>
            <a:r>
              <a:rPr lang="tr-TR" sz="5600" dirty="0" smtClean="0">
                <a:latin typeface="Comic Sans MS" pitchFamily="66" charset="0"/>
              </a:rPr>
              <a:t>Enfeksiyon</a:t>
            </a:r>
          </a:p>
          <a:p>
            <a:r>
              <a:rPr lang="tr-TR" sz="5600" dirty="0" err="1" smtClean="0">
                <a:latin typeface="Comic Sans MS" pitchFamily="66" charset="0"/>
              </a:rPr>
              <a:t>Arterioskleroz</a:t>
            </a:r>
            <a:r>
              <a:rPr lang="tr-TR" sz="5600" dirty="0" smtClean="0">
                <a:latin typeface="Comic Sans MS" pitchFamily="66" charset="0"/>
              </a:rPr>
              <a:t>: </a:t>
            </a:r>
            <a:r>
              <a:rPr lang="tr-TR" sz="5600" dirty="0" err="1" smtClean="0">
                <a:latin typeface="Comic Sans MS" pitchFamily="66" charset="0"/>
              </a:rPr>
              <a:t>Arterioskleroz</a:t>
            </a:r>
            <a:r>
              <a:rPr lang="tr-TR" sz="5600" dirty="0" smtClean="0">
                <a:latin typeface="Comic Sans MS" pitchFamily="66" charset="0"/>
              </a:rPr>
              <a:t> olan bölgenin kanlanması tıkanma nedeniyle azalır. </a:t>
            </a:r>
          </a:p>
          <a:p>
            <a:r>
              <a:rPr lang="tr-TR" sz="5600" dirty="0" smtClean="0">
                <a:latin typeface="Comic Sans MS" pitchFamily="66" charset="0"/>
              </a:rPr>
              <a:t>Dolaşım bozukluğu</a:t>
            </a:r>
          </a:p>
          <a:p>
            <a:r>
              <a:rPr lang="tr-TR" sz="5600" dirty="0" smtClean="0">
                <a:latin typeface="Comic Sans MS" pitchFamily="66" charset="0"/>
              </a:rPr>
              <a:t>Hastalıklar: yatağa ya da tekerlekli sandalyeye bağımlı olan, kalça kırığı gelişen ve </a:t>
            </a:r>
            <a:r>
              <a:rPr lang="tr-TR" sz="5600" dirty="0" err="1" smtClean="0">
                <a:latin typeface="Comic Sans MS" pitchFamily="66" charset="0"/>
              </a:rPr>
              <a:t>diabetik</a:t>
            </a:r>
            <a:r>
              <a:rPr lang="tr-TR" sz="5600" dirty="0" smtClean="0">
                <a:latin typeface="Comic Sans MS" pitchFamily="66" charset="0"/>
              </a:rPr>
              <a:t> kişilerde yatak yarası gelişme riski yüksektir. </a:t>
            </a:r>
          </a:p>
          <a:p>
            <a:r>
              <a:rPr lang="tr-TR" sz="5600" dirty="0" smtClean="0">
                <a:latin typeface="Comic Sans MS" pitchFamily="66" charset="0"/>
              </a:rPr>
              <a:t>İlaçlar</a:t>
            </a:r>
          </a:p>
          <a:p>
            <a:r>
              <a:rPr lang="tr-TR" sz="5600" dirty="0" smtClean="0">
                <a:latin typeface="Comic Sans MS" pitchFamily="66" charset="0"/>
              </a:rPr>
              <a:t>Alçı, traksiyon ve </a:t>
            </a:r>
            <a:r>
              <a:rPr lang="tr-TR" sz="5600" dirty="0" err="1" smtClean="0">
                <a:latin typeface="Comic Sans MS" pitchFamily="66" charset="0"/>
              </a:rPr>
              <a:t>ortotik</a:t>
            </a:r>
            <a:r>
              <a:rPr lang="tr-TR" sz="5600" dirty="0" smtClean="0">
                <a:latin typeface="Comic Sans MS" pitchFamily="66" charset="0"/>
              </a:rPr>
              <a:t> araçlar</a:t>
            </a:r>
          </a:p>
          <a:p>
            <a:r>
              <a:rPr lang="tr-TR" sz="5600" dirty="0" smtClean="0">
                <a:latin typeface="Comic Sans MS" pitchFamily="66" charset="0"/>
              </a:rPr>
              <a:t>Uygun olmayan sıcaklık ve nem, bakterilerin üremesine neden olur. İdrar ve dışkısını tutamayan ya da aşırı terleyen kişilerde atak yarası gelişme riski yüksektir. </a:t>
            </a:r>
          </a:p>
          <a:p>
            <a:r>
              <a:rPr lang="tr-TR" sz="5600" dirty="0" smtClean="0">
                <a:latin typeface="Comic Sans MS" pitchFamily="66" charset="0"/>
              </a:rPr>
              <a:t>Diğer faktörler: Sigara içme, kuru cilt, büyük ameliyatlar, </a:t>
            </a:r>
            <a:endParaRPr lang="tr-TR"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ASI YARASI RİSK FAKTÖRLERİ ile ilgili görsel sonucu"/>
          <p:cNvPicPr>
            <a:picLocks noChangeAspect="1" noChangeArrowheads="1"/>
          </p:cNvPicPr>
          <p:nvPr/>
        </p:nvPicPr>
        <p:blipFill>
          <a:blip r:embed="rId2"/>
          <a:srcRect/>
          <a:stretch>
            <a:fillRect/>
          </a:stretch>
        </p:blipFill>
        <p:spPr bwMode="auto">
          <a:xfrm>
            <a:off x="1714480" y="1500174"/>
            <a:ext cx="5905500" cy="381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a:srcRect/>
          <a:stretch>
            <a:fillRect/>
          </a:stretch>
        </p:blipFill>
        <p:spPr bwMode="auto">
          <a:xfrm>
            <a:off x="1285852" y="1500174"/>
            <a:ext cx="7455568" cy="443866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1928794" y="428604"/>
            <a:ext cx="6589199" cy="1280890"/>
          </a:xfrm>
        </p:spPr>
        <p:txBody>
          <a:bodyPr/>
          <a:lstStyle/>
          <a:p>
            <a:r>
              <a:rPr lang="tr-TR" sz="2400" b="1" dirty="0" smtClean="0">
                <a:solidFill>
                  <a:srgbClr val="0070C0"/>
                </a:solidFill>
                <a:effectLst/>
                <a:latin typeface="Comic Sans MS" pitchFamily="66" charset="0"/>
              </a:rPr>
              <a:t>Hastanın Pozisyonuna Göre Basınç Bölgeleri</a:t>
            </a:r>
            <a:endParaRPr lang="tr-TR" sz="2400" dirty="0" smtClean="0">
              <a:solidFill>
                <a:srgbClr val="0070C0"/>
              </a:solidFill>
              <a:effectLst/>
              <a:latin typeface="Comic Sans MS" pitchFamily="66" charset="0"/>
            </a:endParaRPr>
          </a:p>
        </p:txBody>
      </p:sp>
      <p:sp>
        <p:nvSpPr>
          <p:cNvPr id="3" name="2 İçerik Yer Tutucusu"/>
          <p:cNvSpPr>
            <a:spLocks noGrp="1"/>
          </p:cNvSpPr>
          <p:nvPr>
            <p:ph idx="1"/>
          </p:nvPr>
        </p:nvSpPr>
        <p:spPr>
          <a:xfrm>
            <a:off x="2071670" y="1071546"/>
            <a:ext cx="5257800" cy="4525963"/>
          </a:xfrm>
        </p:spPr>
        <p:txBody>
          <a:bodyPr/>
          <a:lstStyle/>
          <a:p>
            <a:pPr>
              <a:defRPr/>
            </a:pPr>
            <a:endParaRPr lang="tr-TR" sz="1800" dirty="0" smtClean="0">
              <a:effectLst/>
              <a:latin typeface="Comic Sans MS" pitchFamily="66" charset="0"/>
            </a:endParaRPr>
          </a:p>
          <a:p>
            <a:pPr algn="ctr">
              <a:buFont typeface="Wingdings" pitchFamily="2" charset="2"/>
              <a:buNone/>
              <a:defRPr/>
            </a:pPr>
            <a:r>
              <a:rPr lang="tr-TR" sz="1800" b="1" dirty="0" smtClean="0">
                <a:solidFill>
                  <a:schemeClr val="tx2">
                    <a:lumMod val="90000"/>
                  </a:schemeClr>
                </a:solidFill>
                <a:effectLst/>
                <a:latin typeface="Comic Sans MS" pitchFamily="66" charset="0"/>
              </a:rPr>
              <a:t>    Sırt üstü yatış pozisyonunda basının en fazla olduğu bölgeler;</a:t>
            </a:r>
          </a:p>
          <a:p>
            <a:pPr algn="ctr">
              <a:buFont typeface="Wingdings" pitchFamily="2" charset="2"/>
              <a:buNone/>
              <a:defRPr/>
            </a:pPr>
            <a:r>
              <a:rPr lang="tr-TR" sz="1800" b="1" dirty="0" smtClean="0">
                <a:solidFill>
                  <a:schemeClr val="tx2">
                    <a:lumMod val="90000"/>
                  </a:schemeClr>
                </a:solidFill>
                <a:effectLst/>
                <a:latin typeface="Comic Sans MS" pitchFamily="66" charset="0"/>
              </a:rPr>
              <a:t> </a:t>
            </a:r>
          </a:p>
          <a:p>
            <a:pPr>
              <a:defRPr/>
            </a:pPr>
            <a:r>
              <a:rPr lang="tr-TR" sz="1800" dirty="0" smtClean="0">
                <a:effectLst/>
                <a:latin typeface="Comic Sans MS" pitchFamily="66" charset="0"/>
              </a:rPr>
              <a:t>Başın arka tarafı </a:t>
            </a:r>
          </a:p>
          <a:p>
            <a:pPr>
              <a:defRPr/>
            </a:pPr>
            <a:r>
              <a:rPr lang="tr-TR" sz="1800" dirty="0" smtClean="0">
                <a:effectLst/>
                <a:latin typeface="Comic Sans MS" pitchFamily="66" charset="0"/>
              </a:rPr>
              <a:t>Kürek kemiği </a:t>
            </a:r>
          </a:p>
          <a:p>
            <a:pPr>
              <a:defRPr/>
            </a:pPr>
            <a:r>
              <a:rPr lang="tr-TR" sz="1800" dirty="0" smtClean="0">
                <a:effectLst/>
                <a:latin typeface="Comic Sans MS" pitchFamily="66" charset="0"/>
              </a:rPr>
              <a:t>Dirsekler </a:t>
            </a:r>
          </a:p>
          <a:p>
            <a:pPr>
              <a:defRPr/>
            </a:pPr>
            <a:r>
              <a:rPr lang="tr-TR" sz="1800" dirty="0" smtClean="0">
                <a:effectLst/>
                <a:latin typeface="Comic Sans MS" pitchFamily="66" charset="0"/>
              </a:rPr>
              <a:t>Kuyruk sokumu </a:t>
            </a:r>
          </a:p>
          <a:p>
            <a:pPr>
              <a:defRPr/>
            </a:pPr>
            <a:r>
              <a:rPr lang="tr-TR" sz="1800" dirty="0" smtClean="0">
                <a:effectLst/>
                <a:latin typeface="Comic Sans MS" pitchFamily="66" charset="0"/>
              </a:rPr>
              <a:t>Topuklar </a:t>
            </a:r>
          </a:p>
          <a:p>
            <a:pPr>
              <a:defRPr/>
            </a:pPr>
            <a:endParaRPr lang="tr-TR" sz="1800" dirty="0">
              <a:effectLst/>
              <a:latin typeface="Comic Sans MS" pitchFamily="66" charset="0"/>
            </a:endParaRPr>
          </a:p>
        </p:txBody>
      </p:sp>
      <p:pic>
        <p:nvPicPr>
          <p:cNvPr id="35844" name="Picture 3"/>
          <p:cNvPicPr>
            <a:picLocks noChangeAspect="1" noChangeArrowheads="1"/>
          </p:cNvPicPr>
          <p:nvPr/>
        </p:nvPicPr>
        <p:blipFill>
          <a:blip r:embed="rId2"/>
          <a:srcRect/>
          <a:stretch>
            <a:fillRect/>
          </a:stretch>
        </p:blipFill>
        <p:spPr bwMode="auto">
          <a:xfrm>
            <a:off x="1571604" y="4714884"/>
            <a:ext cx="6707187"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1102</TotalTime>
  <Words>1067</Words>
  <Application>Microsoft Office PowerPoint</Application>
  <PresentationFormat>Ekran Gösterisi (4:3)</PresentationFormat>
  <Paragraphs>97</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Century Gothic</vt:lpstr>
      <vt:lpstr>Comic Sans MS</vt:lpstr>
      <vt:lpstr>Curlz MT</vt:lpstr>
      <vt:lpstr>Wingdings</vt:lpstr>
      <vt:lpstr>Wingdings 3</vt:lpstr>
      <vt:lpstr>Duman</vt:lpstr>
      <vt:lpstr>     </vt:lpstr>
      <vt:lpstr>PowerPoint Sunusu</vt:lpstr>
      <vt:lpstr>Yatak Yarasının Oluşumu  </vt:lpstr>
      <vt:lpstr>PowerPoint Sunusu</vt:lpstr>
      <vt:lpstr>Yatak Yarasına Neden Olan ve Kolaylaştıran Faktörleri  </vt:lpstr>
      <vt:lpstr>Yatak Yarası Oluşmasında Risk Faktörleri  </vt:lpstr>
      <vt:lpstr>PowerPoint Sunusu</vt:lpstr>
      <vt:lpstr>PowerPoint Sunusu</vt:lpstr>
      <vt:lpstr>Hastanın Pozisyonuna Göre Basınç Bölgeleri</vt:lpstr>
      <vt:lpstr>Yan Yatış Pozisyonunda Basının En Fazla Olduğu Bölgeler; </vt:lpstr>
      <vt:lpstr> Yüzüstü Yatış Pozisyonunda Basının En Fazla Olduğu Bölgeler;  </vt:lpstr>
      <vt:lpstr>PowerPoint Sunusu</vt:lpstr>
      <vt:lpstr>Yatak Yarasının Evreleri  </vt:lpstr>
      <vt:lpstr>Evre-I: </vt:lpstr>
      <vt:lpstr>Evre-II: </vt:lpstr>
      <vt:lpstr>Evre-III: </vt:lpstr>
      <vt:lpstr>Evre-IV: </vt:lpstr>
      <vt:lpstr>IV EVRE BASI YARASI</vt:lpstr>
      <vt:lpstr>Yatak Yarasını Önleyici Araç Gereçler  </vt:lpstr>
      <vt:lpstr>PowerPoint Sunusu</vt:lpstr>
      <vt:lpstr>PowerPoint Sunusu</vt:lpstr>
      <vt:lpstr>PowerPoint Sunusu</vt:lpstr>
      <vt:lpstr>Yatak yaralarının önlenmesi</vt:lpstr>
      <vt:lpstr>PowerPoint Sunusu</vt:lpstr>
      <vt:lpstr>Yatak Yarası Komplikasyonları  </vt:lpstr>
      <vt:lpstr>PowerPoint Sunusu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YENİDOĞANIN ÖZELLİKLERİ</dc:title>
  <dc:creator>sefo</dc:creator>
  <cp:lastModifiedBy>User</cp:lastModifiedBy>
  <cp:revision>132</cp:revision>
  <dcterms:created xsi:type="dcterms:W3CDTF">2016-09-25T10:34:27Z</dcterms:created>
  <dcterms:modified xsi:type="dcterms:W3CDTF">2021-04-29T15:00:26Z</dcterms:modified>
</cp:coreProperties>
</file>