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3"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C501DE-D6A6-4600-9489-8BE57B08A36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r-TR"/>
        </a:p>
      </dgm:t>
    </dgm:pt>
    <dgm:pt modelId="{30BCED9C-237C-4F4E-898A-3F4B0A330BCD}">
      <dgm:prSet phldrT="[Metin]"/>
      <dgm:spPr/>
      <dgm:t>
        <a:bodyPr/>
        <a:lstStyle/>
        <a:p>
          <a:r>
            <a:rPr lang="tr-TR" dirty="0"/>
            <a:t>Hastalar günün önemli bir bölümünü </a:t>
          </a:r>
        </a:p>
      </dgm:t>
    </dgm:pt>
    <dgm:pt modelId="{3F1610A7-80A3-4078-A1B0-9D41D7CBBF29}" type="parTrans" cxnId="{B2973CDA-FF46-40BE-85D0-2DEC47FA16CC}">
      <dgm:prSet/>
      <dgm:spPr/>
      <dgm:t>
        <a:bodyPr/>
        <a:lstStyle/>
        <a:p>
          <a:endParaRPr lang="tr-TR"/>
        </a:p>
      </dgm:t>
    </dgm:pt>
    <dgm:pt modelId="{41295DB7-32C5-4D39-94B3-38CE09ACF7F0}" type="sibTrans" cxnId="{B2973CDA-FF46-40BE-85D0-2DEC47FA16CC}">
      <dgm:prSet/>
      <dgm:spPr/>
      <dgm:t>
        <a:bodyPr/>
        <a:lstStyle/>
        <a:p>
          <a:endParaRPr lang="tr-TR"/>
        </a:p>
      </dgm:t>
    </dgm:pt>
    <dgm:pt modelId="{656CE924-06B1-4E49-B6F5-F1B528E754C8}">
      <dgm:prSet phldrT="[Metin]"/>
      <dgm:spPr/>
      <dgm:t>
        <a:bodyPr/>
        <a:lstStyle/>
        <a:p>
          <a:r>
            <a:rPr lang="tr-TR" dirty="0"/>
            <a:t>YATAKTA…</a:t>
          </a:r>
        </a:p>
      </dgm:t>
    </dgm:pt>
    <dgm:pt modelId="{FA1323CB-6E45-4E86-805F-3CF78ECF6CD9}" type="parTrans" cxnId="{1661E01D-1D45-40FB-8863-D8707DE816A7}">
      <dgm:prSet/>
      <dgm:spPr/>
      <dgm:t>
        <a:bodyPr/>
        <a:lstStyle/>
        <a:p>
          <a:endParaRPr lang="tr-TR"/>
        </a:p>
      </dgm:t>
    </dgm:pt>
    <dgm:pt modelId="{BAD35EA8-AB53-45D1-BC17-303C3232F35A}" type="sibTrans" cxnId="{1661E01D-1D45-40FB-8863-D8707DE816A7}">
      <dgm:prSet/>
      <dgm:spPr/>
      <dgm:t>
        <a:bodyPr/>
        <a:lstStyle/>
        <a:p>
          <a:endParaRPr lang="tr-TR"/>
        </a:p>
      </dgm:t>
    </dgm:pt>
    <dgm:pt modelId="{BF5C5EC1-168C-4493-8E46-7E6982FC7A62}">
      <dgm:prSet phldrT="[Metin]"/>
      <dgm:spPr>
        <a:blipFill rotWithShape="0">
          <a:blip xmlns:r="http://schemas.openxmlformats.org/officeDocument/2006/relationships" r:embed="rId1"/>
          <a:stretch>
            <a:fillRect/>
          </a:stretch>
        </a:blipFill>
      </dgm:spPr>
      <dgm:t>
        <a:bodyPr/>
        <a:lstStyle/>
        <a:p>
          <a:r>
            <a:rPr lang="tr-TR" dirty="0"/>
            <a:t>.</a:t>
          </a:r>
        </a:p>
      </dgm:t>
    </dgm:pt>
    <dgm:pt modelId="{9128D53F-45F3-485F-9FA0-FB9F6CDA4231}" type="sibTrans" cxnId="{B39E281D-0C1F-4FCC-A5A9-811930B4BDAB}">
      <dgm:prSet/>
      <dgm:spPr/>
      <dgm:t>
        <a:bodyPr/>
        <a:lstStyle/>
        <a:p>
          <a:endParaRPr lang="tr-TR"/>
        </a:p>
      </dgm:t>
    </dgm:pt>
    <dgm:pt modelId="{B732C9EF-B055-44C5-A82C-F7A26699B587}" type="parTrans" cxnId="{B39E281D-0C1F-4FCC-A5A9-811930B4BDAB}">
      <dgm:prSet/>
      <dgm:spPr/>
      <dgm:t>
        <a:bodyPr/>
        <a:lstStyle/>
        <a:p>
          <a:endParaRPr lang="tr-TR"/>
        </a:p>
      </dgm:t>
    </dgm:pt>
    <dgm:pt modelId="{94CF19DF-55AB-46A8-9C8A-70CEBF18A812}">
      <dgm:prSet phldrT="[Metin]"/>
      <dgm:spPr/>
      <dgm:t>
        <a:bodyPr/>
        <a:lstStyle/>
        <a:p>
          <a:r>
            <a:rPr lang="tr-TR" dirty="0"/>
            <a:t>Nerede geçirir?</a:t>
          </a:r>
        </a:p>
      </dgm:t>
    </dgm:pt>
    <dgm:pt modelId="{C50B31C5-2147-4684-A6C1-EEA2D0A21516}" type="sibTrans" cxnId="{71EC8C61-2C83-4A42-A119-1F0198F37D51}">
      <dgm:prSet/>
      <dgm:spPr/>
      <dgm:t>
        <a:bodyPr/>
        <a:lstStyle/>
        <a:p>
          <a:endParaRPr lang="tr-TR"/>
        </a:p>
      </dgm:t>
    </dgm:pt>
    <dgm:pt modelId="{8D9707BA-8B03-404A-A939-98E697D1470D}" type="parTrans" cxnId="{71EC8C61-2C83-4A42-A119-1F0198F37D51}">
      <dgm:prSet/>
      <dgm:spPr/>
      <dgm:t>
        <a:bodyPr/>
        <a:lstStyle/>
        <a:p>
          <a:endParaRPr lang="tr-TR"/>
        </a:p>
      </dgm:t>
    </dgm:pt>
    <dgm:pt modelId="{E191AD51-FCE4-4E27-A5FD-EB85B6B9438A}" type="pres">
      <dgm:prSet presAssocID="{91C501DE-D6A6-4600-9489-8BE57B08A36A}" presName="Name0" presStyleCnt="0">
        <dgm:presLayoutVars>
          <dgm:dir/>
          <dgm:animLvl val="lvl"/>
          <dgm:resizeHandles/>
        </dgm:presLayoutVars>
      </dgm:prSet>
      <dgm:spPr/>
      <dgm:t>
        <a:bodyPr/>
        <a:lstStyle/>
        <a:p>
          <a:endParaRPr lang="tr-TR"/>
        </a:p>
      </dgm:t>
    </dgm:pt>
    <dgm:pt modelId="{8D5851AC-A807-4235-8EE3-B1BA227FA211}" type="pres">
      <dgm:prSet presAssocID="{30BCED9C-237C-4F4E-898A-3F4B0A330BCD}" presName="linNode" presStyleCnt="0"/>
      <dgm:spPr/>
    </dgm:pt>
    <dgm:pt modelId="{EA06B3CA-3A69-4CB7-BBCE-4386B8CAF79F}" type="pres">
      <dgm:prSet presAssocID="{30BCED9C-237C-4F4E-898A-3F4B0A330BCD}" presName="parentShp" presStyleLbl="node1" presStyleIdx="0" presStyleCnt="2">
        <dgm:presLayoutVars>
          <dgm:bulletEnabled val="1"/>
        </dgm:presLayoutVars>
      </dgm:prSet>
      <dgm:spPr/>
      <dgm:t>
        <a:bodyPr/>
        <a:lstStyle/>
        <a:p>
          <a:endParaRPr lang="tr-TR"/>
        </a:p>
      </dgm:t>
    </dgm:pt>
    <dgm:pt modelId="{5E087E4D-F915-4B7F-8FD9-37FEF9EF629D}" type="pres">
      <dgm:prSet presAssocID="{30BCED9C-237C-4F4E-898A-3F4B0A330BCD}" presName="childShp" presStyleLbl="bgAccFollowNode1" presStyleIdx="0" presStyleCnt="2">
        <dgm:presLayoutVars>
          <dgm:bulletEnabled val="1"/>
        </dgm:presLayoutVars>
      </dgm:prSet>
      <dgm:spPr/>
      <dgm:t>
        <a:bodyPr/>
        <a:lstStyle/>
        <a:p>
          <a:endParaRPr lang="tr-TR"/>
        </a:p>
      </dgm:t>
    </dgm:pt>
    <dgm:pt modelId="{4D7EB335-E49A-479F-BED5-DA8937B96606}" type="pres">
      <dgm:prSet presAssocID="{41295DB7-32C5-4D39-94B3-38CE09ACF7F0}" presName="spacing" presStyleCnt="0"/>
      <dgm:spPr/>
    </dgm:pt>
    <dgm:pt modelId="{A5A0B7DD-EF53-4441-9D29-F648233AAAD5}" type="pres">
      <dgm:prSet presAssocID="{BF5C5EC1-168C-4493-8E46-7E6982FC7A62}" presName="linNode" presStyleCnt="0"/>
      <dgm:spPr/>
    </dgm:pt>
    <dgm:pt modelId="{712D0CB6-B517-4B88-B4F7-DFC6BDC80AA6}" type="pres">
      <dgm:prSet presAssocID="{BF5C5EC1-168C-4493-8E46-7E6982FC7A62}" presName="parentShp" presStyleLbl="node1" presStyleIdx="1" presStyleCnt="2" custLinFactNeighborY="744">
        <dgm:presLayoutVars>
          <dgm:bulletEnabled val="1"/>
        </dgm:presLayoutVars>
      </dgm:prSet>
      <dgm:spPr/>
      <dgm:t>
        <a:bodyPr/>
        <a:lstStyle/>
        <a:p>
          <a:endParaRPr lang="tr-TR"/>
        </a:p>
      </dgm:t>
    </dgm:pt>
    <dgm:pt modelId="{100AA741-42FB-42CC-8D28-533E7F31E4DB}" type="pres">
      <dgm:prSet presAssocID="{BF5C5EC1-168C-4493-8E46-7E6982FC7A62}" presName="childShp" presStyleLbl="bgAccFollowNode1" presStyleIdx="1" presStyleCnt="2">
        <dgm:presLayoutVars>
          <dgm:bulletEnabled val="1"/>
        </dgm:presLayoutVars>
      </dgm:prSet>
      <dgm:spPr/>
      <dgm:t>
        <a:bodyPr/>
        <a:lstStyle/>
        <a:p>
          <a:endParaRPr lang="tr-TR"/>
        </a:p>
      </dgm:t>
    </dgm:pt>
  </dgm:ptLst>
  <dgm:cxnLst>
    <dgm:cxn modelId="{1661E01D-1D45-40FB-8863-D8707DE816A7}" srcId="{BF5C5EC1-168C-4493-8E46-7E6982FC7A62}" destId="{656CE924-06B1-4E49-B6F5-F1B528E754C8}" srcOrd="0" destOrd="0" parTransId="{FA1323CB-6E45-4E86-805F-3CF78ECF6CD9}" sibTransId="{BAD35EA8-AB53-45D1-BC17-303C3232F35A}"/>
    <dgm:cxn modelId="{A100171F-FEB9-4ED1-93CE-4E005CBF5DFA}" type="presOf" srcId="{BF5C5EC1-168C-4493-8E46-7E6982FC7A62}" destId="{712D0CB6-B517-4B88-B4F7-DFC6BDC80AA6}" srcOrd="0" destOrd="0" presId="urn:microsoft.com/office/officeart/2005/8/layout/vList6"/>
    <dgm:cxn modelId="{B2973CDA-FF46-40BE-85D0-2DEC47FA16CC}" srcId="{91C501DE-D6A6-4600-9489-8BE57B08A36A}" destId="{30BCED9C-237C-4F4E-898A-3F4B0A330BCD}" srcOrd="0" destOrd="0" parTransId="{3F1610A7-80A3-4078-A1B0-9D41D7CBBF29}" sibTransId="{41295DB7-32C5-4D39-94B3-38CE09ACF7F0}"/>
    <dgm:cxn modelId="{B39E281D-0C1F-4FCC-A5A9-811930B4BDAB}" srcId="{91C501DE-D6A6-4600-9489-8BE57B08A36A}" destId="{BF5C5EC1-168C-4493-8E46-7E6982FC7A62}" srcOrd="1" destOrd="0" parTransId="{B732C9EF-B055-44C5-A82C-F7A26699B587}" sibTransId="{9128D53F-45F3-485F-9FA0-FB9F6CDA4231}"/>
    <dgm:cxn modelId="{71EC8C61-2C83-4A42-A119-1F0198F37D51}" srcId="{30BCED9C-237C-4F4E-898A-3F4B0A330BCD}" destId="{94CF19DF-55AB-46A8-9C8A-70CEBF18A812}" srcOrd="0" destOrd="0" parTransId="{8D9707BA-8B03-404A-A939-98E697D1470D}" sibTransId="{C50B31C5-2147-4684-A6C1-EEA2D0A21516}"/>
    <dgm:cxn modelId="{646DCC8C-DC63-461B-8358-64DEDCB256E4}" type="presOf" srcId="{94CF19DF-55AB-46A8-9C8A-70CEBF18A812}" destId="{5E087E4D-F915-4B7F-8FD9-37FEF9EF629D}" srcOrd="0" destOrd="0" presId="urn:microsoft.com/office/officeart/2005/8/layout/vList6"/>
    <dgm:cxn modelId="{E666A5A8-CE94-4D4D-BAE5-7E465475418D}" type="presOf" srcId="{91C501DE-D6A6-4600-9489-8BE57B08A36A}" destId="{E191AD51-FCE4-4E27-A5FD-EB85B6B9438A}" srcOrd="0" destOrd="0" presId="urn:microsoft.com/office/officeart/2005/8/layout/vList6"/>
    <dgm:cxn modelId="{B5708E44-4575-46E6-B580-9565327ED5FF}" type="presOf" srcId="{30BCED9C-237C-4F4E-898A-3F4B0A330BCD}" destId="{EA06B3CA-3A69-4CB7-BBCE-4386B8CAF79F}" srcOrd="0" destOrd="0" presId="urn:microsoft.com/office/officeart/2005/8/layout/vList6"/>
    <dgm:cxn modelId="{4458259C-D269-4F36-BDB7-A862E16191B2}" type="presOf" srcId="{656CE924-06B1-4E49-B6F5-F1B528E754C8}" destId="{100AA741-42FB-42CC-8D28-533E7F31E4DB}" srcOrd="0" destOrd="0" presId="urn:microsoft.com/office/officeart/2005/8/layout/vList6"/>
    <dgm:cxn modelId="{A7B2ECFF-F20A-49C6-948D-6662F946CF33}" type="presParOf" srcId="{E191AD51-FCE4-4E27-A5FD-EB85B6B9438A}" destId="{8D5851AC-A807-4235-8EE3-B1BA227FA211}" srcOrd="0" destOrd="0" presId="urn:microsoft.com/office/officeart/2005/8/layout/vList6"/>
    <dgm:cxn modelId="{C9AA060B-3CA9-4618-B99E-58D1D66C6F19}" type="presParOf" srcId="{8D5851AC-A807-4235-8EE3-B1BA227FA211}" destId="{EA06B3CA-3A69-4CB7-BBCE-4386B8CAF79F}" srcOrd="0" destOrd="0" presId="urn:microsoft.com/office/officeart/2005/8/layout/vList6"/>
    <dgm:cxn modelId="{07A7D169-D266-40A5-9EF9-84391917B041}" type="presParOf" srcId="{8D5851AC-A807-4235-8EE3-B1BA227FA211}" destId="{5E087E4D-F915-4B7F-8FD9-37FEF9EF629D}" srcOrd="1" destOrd="0" presId="urn:microsoft.com/office/officeart/2005/8/layout/vList6"/>
    <dgm:cxn modelId="{5740D318-7123-414B-A6DD-F2F5F566653F}" type="presParOf" srcId="{E191AD51-FCE4-4E27-A5FD-EB85B6B9438A}" destId="{4D7EB335-E49A-479F-BED5-DA8937B96606}" srcOrd="1" destOrd="0" presId="urn:microsoft.com/office/officeart/2005/8/layout/vList6"/>
    <dgm:cxn modelId="{14A5E8EB-A165-4612-9DAC-6C9B08A6FE6C}" type="presParOf" srcId="{E191AD51-FCE4-4E27-A5FD-EB85B6B9438A}" destId="{A5A0B7DD-EF53-4441-9D29-F648233AAAD5}" srcOrd="2" destOrd="0" presId="urn:microsoft.com/office/officeart/2005/8/layout/vList6"/>
    <dgm:cxn modelId="{F6F689F0-E480-4FFD-B6DE-A2ACB5188156}" type="presParOf" srcId="{A5A0B7DD-EF53-4441-9D29-F648233AAAD5}" destId="{712D0CB6-B517-4B88-B4F7-DFC6BDC80AA6}" srcOrd="0" destOrd="0" presId="urn:microsoft.com/office/officeart/2005/8/layout/vList6"/>
    <dgm:cxn modelId="{041B621F-693F-44A0-8486-864DDE62713C}" type="presParOf" srcId="{A5A0B7DD-EF53-4441-9D29-F648233AAAD5}" destId="{100AA741-42FB-42CC-8D28-533E7F31E4DB}"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44AF25-5FF3-401F-89F7-48C535CED683}"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tr-TR"/>
        </a:p>
      </dgm:t>
    </dgm:pt>
    <dgm:pt modelId="{7DDABD04-FB2A-4C57-9B4C-C3F7046E4BCC}">
      <dgm:prSet/>
      <dgm:spPr/>
      <dgm:t>
        <a:bodyPr/>
        <a:lstStyle/>
        <a:p>
          <a:r>
            <a:rPr lang="tr-TR" dirty="0"/>
            <a:t>Bu nedenle hasta yatağının temiz ve rahat olması,hastayı fiziksel ve psikolojik olarak etkiler.</a:t>
          </a:r>
        </a:p>
      </dgm:t>
    </dgm:pt>
    <dgm:pt modelId="{E897C4EB-1B37-4782-A060-6050CE1D013D}" type="parTrans" cxnId="{5154A372-346A-4058-9A7A-3A8BA18E8066}">
      <dgm:prSet/>
      <dgm:spPr/>
      <dgm:t>
        <a:bodyPr/>
        <a:lstStyle/>
        <a:p>
          <a:endParaRPr lang="tr-TR"/>
        </a:p>
      </dgm:t>
    </dgm:pt>
    <dgm:pt modelId="{D698E64A-9480-4365-A076-B16D0A3CB4D6}" type="sibTrans" cxnId="{5154A372-346A-4058-9A7A-3A8BA18E8066}">
      <dgm:prSet/>
      <dgm:spPr/>
      <dgm:t>
        <a:bodyPr/>
        <a:lstStyle/>
        <a:p>
          <a:endParaRPr lang="tr-TR"/>
        </a:p>
      </dgm:t>
    </dgm:pt>
    <dgm:pt modelId="{7C75D357-BC76-4B97-B67D-C56A89E16094}" type="pres">
      <dgm:prSet presAssocID="{4544AF25-5FF3-401F-89F7-48C535CED683}" presName="Name0" presStyleCnt="0">
        <dgm:presLayoutVars>
          <dgm:dir/>
          <dgm:animLvl val="lvl"/>
          <dgm:resizeHandles val="exact"/>
        </dgm:presLayoutVars>
      </dgm:prSet>
      <dgm:spPr/>
      <dgm:t>
        <a:bodyPr/>
        <a:lstStyle/>
        <a:p>
          <a:endParaRPr lang="tr-TR"/>
        </a:p>
      </dgm:t>
    </dgm:pt>
    <dgm:pt modelId="{13D14B04-F00E-4D68-8113-6B9D342CDF91}" type="pres">
      <dgm:prSet presAssocID="{4544AF25-5FF3-401F-89F7-48C535CED683}" presName="dummy" presStyleCnt="0"/>
      <dgm:spPr/>
    </dgm:pt>
    <dgm:pt modelId="{97219D42-E488-403D-AD6B-42DE206EDCFD}" type="pres">
      <dgm:prSet presAssocID="{4544AF25-5FF3-401F-89F7-48C535CED683}" presName="linH" presStyleCnt="0"/>
      <dgm:spPr/>
    </dgm:pt>
    <dgm:pt modelId="{11F80580-7833-4206-9026-D7ADB836B23D}" type="pres">
      <dgm:prSet presAssocID="{4544AF25-5FF3-401F-89F7-48C535CED683}" presName="padding1" presStyleCnt="0"/>
      <dgm:spPr/>
    </dgm:pt>
    <dgm:pt modelId="{940961A9-142C-42EC-BFE1-5C7C8BD1525F}" type="pres">
      <dgm:prSet presAssocID="{7DDABD04-FB2A-4C57-9B4C-C3F7046E4BCC}" presName="linV" presStyleCnt="0"/>
      <dgm:spPr/>
    </dgm:pt>
    <dgm:pt modelId="{190C0096-F8C9-4DA1-97A4-6C243A42AF07}" type="pres">
      <dgm:prSet presAssocID="{7DDABD04-FB2A-4C57-9B4C-C3F7046E4BCC}" presName="spVertical1" presStyleCnt="0"/>
      <dgm:spPr/>
    </dgm:pt>
    <dgm:pt modelId="{034C18F9-CDE7-4FC3-B596-418571E2220E}" type="pres">
      <dgm:prSet presAssocID="{7DDABD04-FB2A-4C57-9B4C-C3F7046E4BCC}" presName="parTx" presStyleLbl="revTx" presStyleIdx="0" presStyleCnt="1" custScaleX="268414" custLinFactY="21050" custLinFactNeighborX="-18818" custLinFactNeighborY="100000">
        <dgm:presLayoutVars>
          <dgm:chMax val="0"/>
          <dgm:chPref val="0"/>
          <dgm:bulletEnabled val="1"/>
        </dgm:presLayoutVars>
      </dgm:prSet>
      <dgm:spPr/>
      <dgm:t>
        <a:bodyPr/>
        <a:lstStyle/>
        <a:p>
          <a:endParaRPr lang="tr-TR"/>
        </a:p>
      </dgm:t>
    </dgm:pt>
    <dgm:pt modelId="{0E4603FD-8B81-4EE8-A581-37726384A6F9}" type="pres">
      <dgm:prSet presAssocID="{7DDABD04-FB2A-4C57-9B4C-C3F7046E4BCC}" presName="spVertical2" presStyleCnt="0"/>
      <dgm:spPr/>
    </dgm:pt>
    <dgm:pt modelId="{12329D04-46D5-401D-8C4B-6344512F4874}" type="pres">
      <dgm:prSet presAssocID="{7DDABD04-FB2A-4C57-9B4C-C3F7046E4BCC}" presName="spVertical3" presStyleCnt="0"/>
      <dgm:spPr/>
    </dgm:pt>
    <dgm:pt modelId="{A4E84AE9-D842-4F07-A811-30242450D702}" type="pres">
      <dgm:prSet presAssocID="{4544AF25-5FF3-401F-89F7-48C535CED683}" presName="padding2" presStyleCnt="0"/>
      <dgm:spPr/>
    </dgm:pt>
    <dgm:pt modelId="{851DBD6A-17C0-4F66-9EC4-44FE549023D0}" type="pres">
      <dgm:prSet presAssocID="{4544AF25-5FF3-401F-89F7-48C535CED683}" presName="negArrow" presStyleCnt="0"/>
      <dgm:spPr/>
    </dgm:pt>
    <dgm:pt modelId="{C3EE826A-FD35-4210-B2EC-06421F9EBF7F}" type="pres">
      <dgm:prSet presAssocID="{4544AF25-5FF3-401F-89F7-48C535CED683}" presName="backgroundArrow" presStyleLbl="node1" presStyleIdx="0" presStyleCnt="1" custScaleY="153708" custLinFactNeighborX="2344" custLinFactNeighborY="-38954"/>
      <dgm:spPr/>
    </dgm:pt>
  </dgm:ptLst>
  <dgm:cxnLst>
    <dgm:cxn modelId="{5154A372-346A-4058-9A7A-3A8BA18E8066}" srcId="{4544AF25-5FF3-401F-89F7-48C535CED683}" destId="{7DDABD04-FB2A-4C57-9B4C-C3F7046E4BCC}" srcOrd="0" destOrd="0" parTransId="{E897C4EB-1B37-4782-A060-6050CE1D013D}" sibTransId="{D698E64A-9480-4365-A076-B16D0A3CB4D6}"/>
    <dgm:cxn modelId="{1E5D9D94-CC0C-4859-8ECE-6176D32BCC73}" type="presOf" srcId="{7DDABD04-FB2A-4C57-9B4C-C3F7046E4BCC}" destId="{034C18F9-CDE7-4FC3-B596-418571E2220E}" srcOrd="0" destOrd="0" presId="urn:microsoft.com/office/officeart/2005/8/layout/hProcess3"/>
    <dgm:cxn modelId="{E5FFF9B1-49C3-4C6D-B71A-9BCD35ACAE4D}" type="presOf" srcId="{4544AF25-5FF3-401F-89F7-48C535CED683}" destId="{7C75D357-BC76-4B97-B67D-C56A89E16094}" srcOrd="0" destOrd="0" presId="urn:microsoft.com/office/officeart/2005/8/layout/hProcess3"/>
    <dgm:cxn modelId="{8D7B48A8-437A-482D-8BC4-A62DB7C71050}" type="presParOf" srcId="{7C75D357-BC76-4B97-B67D-C56A89E16094}" destId="{13D14B04-F00E-4D68-8113-6B9D342CDF91}" srcOrd="0" destOrd="0" presId="urn:microsoft.com/office/officeart/2005/8/layout/hProcess3"/>
    <dgm:cxn modelId="{BED58D7E-94FD-4669-BF13-C5D27F1A587A}" type="presParOf" srcId="{7C75D357-BC76-4B97-B67D-C56A89E16094}" destId="{97219D42-E488-403D-AD6B-42DE206EDCFD}" srcOrd="1" destOrd="0" presId="urn:microsoft.com/office/officeart/2005/8/layout/hProcess3"/>
    <dgm:cxn modelId="{DEE92BC1-212D-40CB-827B-079320B4FFD1}" type="presParOf" srcId="{97219D42-E488-403D-AD6B-42DE206EDCFD}" destId="{11F80580-7833-4206-9026-D7ADB836B23D}" srcOrd="0" destOrd="0" presId="urn:microsoft.com/office/officeart/2005/8/layout/hProcess3"/>
    <dgm:cxn modelId="{B9DFD1C1-7AF3-4DE2-A7BB-CEA2842580DD}" type="presParOf" srcId="{97219D42-E488-403D-AD6B-42DE206EDCFD}" destId="{940961A9-142C-42EC-BFE1-5C7C8BD1525F}" srcOrd="1" destOrd="0" presId="urn:microsoft.com/office/officeart/2005/8/layout/hProcess3"/>
    <dgm:cxn modelId="{3CD6030C-7D67-4CD7-A466-9D4D1F5EC2AD}" type="presParOf" srcId="{940961A9-142C-42EC-BFE1-5C7C8BD1525F}" destId="{190C0096-F8C9-4DA1-97A4-6C243A42AF07}" srcOrd="0" destOrd="0" presId="urn:microsoft.com/office/officeart/2005/8/layout/hProcess3"/>
    <dgm:cxn modelId="{7CA528CD-7262-4B45-BC21-B2C5F0B47443}" type="presParOf" srcId="{940961A9-142C-42EC-BFE1-5C7C8BD1525F}" destId="{034C18F9-CDE7-4FC3-B596-418571E2220E}" srcOrd="1" destOrd="0" presId="urn:microsoft.com/office/officeart/2005/8/layout/hProcess3"/>
    <dgm:cxn modelId="{D2AFD8FB-2DEE-4AFE-80AB-9FB4A35947EF}" type="presParOf" srcId="{940961A9-142C-42EC-BFE1-5C7C8BD1525F}" destId="{0E4603FD-8B81-4EE8-A581-37726384A6F9}" srcOrd="2" destOrd="0" presId="urn:microsoft.com/office/officeart/2005/8/layout/hProcess3"/>
    <dgm:cxn modelId="{0EC92034-9ADA-4863-8371-B6EE44A66F73}" type="presParOf" srcId="{940961A9-142C-42EC-BFE1-5C7C8BD1525F}" destId="{12329D04-46D5-401D-8C4B-6344512F4874}" srcOrd="3" destOrd="0" presId="urn:microsoft.com/office/officeart/2005/8/layout/hProcess3"/>
    <dgm:cxn modelId="{5C63D3E1-AEEA-4DE1-805A-254DE57335AB}" type="presParOf" srcId="{97219D42-E488-403D-AD6B-42DE206EDCFD}" destId="{A4E84AE9-D842-4F07-A811-30242450D702}" srcOrd="2" destOrd="0" presId="urn:microsoft.com/office/officeart/2005/8/layout/hProcess3"/>
    <dgm:cxn modelId="{3233D449-C912-42D6-9ABA-DEEAD0BB66E9}" type="presParOf" srcId="{97219D42-E488-403D-AD6B-42DE206EDCFD}" destId="{851DBD6A-17C0-4F66-9EC4-44FE549023D0}" srcOrd="3" destOrd="0" presId="urn:microsoft.com/office/officeart/2005/8/layout/hProcess3"/>
    <dgm:cxn modelId="{F09BE489-6005-4539-AC9F-7E1B11BEBABA}" type="presParOf" srcId="{97219D42-E488-403D-AD6B-42DE206EDCFD}" destId="{C3EE826A-FD35-4210-B2EC-06421F9EBF7F}" srcOrd="4" destOrd="0" presId="urn:microsoft.com/office/officeart/2005/8/layout/h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87E4D-F915-4B7F-8FD9-37FEF9EF629D}">
      <dsp:nvSpPr>
        <dsp:cNvPr id="0" name=""/>
        <dsp:cNvSpPr/>
      </dsp:nvSpPr>
      <dsp:spPr>
        <a:xfrm>
          <a:off x="3028971" y="618"/>
          <a:ext cx="4543456" cy="241090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285750" lvl="1" indent="-285750" algn="l" defTabSz="1733550">
            <a:lnSpc>
              <a:spcPct val="90000"/>
            </a:lnSpc>
            <a:spcBef>
              <a:spcPct val="0"/>
            </a:spcBef>
            <a:spcAft>
              <a:spcPct val="15000"/>
            </a:spcAft>
            <a:buChar char="•"/>
          </a:pPr>
          <a:r>
            <a:rPr lang="tr-TR" sz="3900" kern="1200" dirty="0"/>
            <a:t>Nerede geçirir?</a:t>
          </a:r>
        </a:p>
      </dsp:txBody>
      <dsp:txXfrm>
        <a:off x="3028971" y="301981"/>
        <a:ext cx="3639368" cy="1808176"/>
      </dsp:txXfrm>
    </dsp:sp>
    <dsp:sp modelId="{EA06B3CA-3A69-4CB7-BBCE-4386B8CAF79F}">
      <dsp:nvSpPr>
        <dsp:cNvPr id="0" name=""/>
        <dsp:cNvSpPr/>
      </dsp:nvSpPr>
      <dsp:spPr>
        <a:xfrm>
          <a:off x="0" y="618"/>
          <a:ext cx="3028971" cy="24109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tr-TR" sz="3600" kern="1200" dirty="0"/>
            <a:t>Hastalar günün önemli bir bölümünü </a:t>
          </a:r>
        </a:p>
      </dsp:txBody>
      <dsp:txXfrm>
        <a:off x="117691" y="118309"/>
        <a:ext cx="2793589" cy="2175520"/>
      </dsp:txXfrm>
    </dsp:sp>
    <dsp:sp modelId="{100AA741-42FB-42CC-8D28-533E7F31E4DB}">
      <dsp:nvSpPr>
        <dsp:cNvPr id="0" name=""/>
        <dsp:cNvSpPr/>
      </dsp:nvSpPr>
      <dsp:spPr>
        <a:xfrm>
          <a:off x="3028971" y="2652611"/>
          <a:ext cx="4543456" cy="241090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285750" lvl="1" indent="-285750" algn="l" defTabSz="1733550">
            <a:lnSpc>
              <a:spcPct val="90000"/>
            </a:lnSpc>
            <a:spcBef>
              <a:spcPct val="0"/>
            </a:spcBef>
            <a:spcAft>
              <a:spcPct val="15000"/>
            </a:spcAft>
            <a:buChar char="•"/>
          </a:pPr>
          <a:r>
            <a:rPr lang="tr-TR" sz="3900" kern="1200" dirty="0"/>
            <a:t>YATAKTA…</a:t>
          </a:r>
        </a:p>
      </dsp:txBody>
      <dsp:txXfrm>
        <a:off x="3028971" y="2953974"/>
        <a:ext cx="3639368" cy="1808176"/>
      </dsp:txXfrm>
    </dsp:sp>
    <dsp:sp modelId="{712D0CB6-B517-4B88-B4F7-DFC6BDC80AA6}">
      <dsp:nvSpPr>
        <dsp:cNvPr id="0" name=""/>
        <dsp:cNvSpPr/>
      </dsp:nvSpPr>
      <dsp:spPr>
        <a:xfrm>
          <a:off x="0" y="2653229"/>
          <a:ext cx="3028971" cy="2410902"/>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tr-TR" sz="3600" kern="1200" dirty="0"/>
            <a:t>.</a:t>
          </a:r>
        </a:p>
      </dsp:txBody>
      <dsp:txXfrm>
        <a:off x="117691" y="2770920"/>
        <a:ext cx="2793589" cy="2175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E826A-FD35-4210-B2EC-06421F9EBF7F}">
      <dsp:nvSpPr>
        <dsp:cNvPr id="0" name=""/>
        <dsp:cNvSpPr/>
      </dsp:nvSpPr>
      <dsp:spPr>
        <a:xfrm>
          <a:off x="0" y="0"/>
          <a:ext cx="6096000" cy="3645185"/>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4C18F9-CDE7-4FC3-B596-418571E2220E}">
      <dsp:nvSpPr>
        <dsp:cNvPr id="0" name=""/>
        <dsp:cNvSpPr/>
      </dsp:nvSpPr>
      <dsp:spPr>
        <a:xfrm>
          <a:off x="142875" y="1644757"/>
          <a:ext cx="4993444" cy="118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3040" rIns="0" bIns="193040" numCol="1" spcCol="1270" anchor="ctr" anchorCtr="0">
          <a:noAutofit/>
        </a:bodyPr>
        <a:lstStyle/>
        <a:p>
          <a:pPr marL="0" lvl="0" indent="0" algn="ctr" defTabSz="844550">
            <a:lnSpc>
              <a:spcPct val="90000"/>
            </a:lnSpc>
            <a:spcBef>
              <a:spcPct val="0"/>
            </a:spcBef>
            <a:spcAft>
              <a:spcPct val="35000"/>
            </a:spcAft>
            <a:buNone/>
          </a:pPr>
          <a:r>
            <a:rPr lang="tr-TR" sz="1900" kern="1200" dirty="0"/>
            <a:t>Bu nedenle hasta yatağının temiz ve rahat olması,hastayı fiziksel ve psikolojik olarak etkiler.</a:t>
          </a:r>
        </a:p>
      </dsp:txBody>
      <dsp:txXfrm>
        <a:off x="142875" y="1644757"/>
        <a:ext cx="4993444" cy="118575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08.10.2020</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08.10.2020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08.10.2020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08.10.2020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08.10.2020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08.10.2020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08.10.2020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08.10.2020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08.10.2020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08.10.2020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08.10.2020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08.10.2020</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3400" y="1371600"/>
            <a:ext cx="7851648" cy="2993504"/>
          </a:xfrm>
        </p:spPr>
        <p:txBody>
          <a:bodyPr>
            <a:normAutofit/>
          </a:bodyPr>
          <a:lstStyle/>
          <a:p>
            <a:r>
              <a:rPr lang="tr-TR" sz="8000" dirty="0">
                <a:solidFill>
                  <a:srgbClr val="FF0000"/>
                </a:solidFill>
                <a:latin typeface="Algerian" panose="04020705040A02060702" pitchFamily="82" charset="0"/>
              </a:rPr>
              <a:t>HASTA YATAĞI YAPIMI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457200" y="1500174"/>
            <a:ext cx="8229600" cy="412558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457200" y="1785926"/>
            <a:ext cx="8229600" cy="3679461"/>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457200" y="1428736"/>
            <a:ext cx="8229600" cy="4260533"/>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457200" y="1643050"/>
            <a:ext cx="8229600" cy="3767091"/>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457200" y="1928802"/>
            <a:ext cx="8229600" cy="3182509"/>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457200" y="1428736"/>
            <a:ext cx="8229600" cy="4001018"/>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8194" name="Picture 2"/>
          <p:cNvPicPr>
            <a:picLocks noGrp="1" noChangeAspect="1" noChangeArrowheads="1"/>
          </p:cNvPicPr>
          <p:nvPr>
            <p:ph idx="1"/>
          </p:nvPr>
        </p:nvPicPr>
        <p:blipFill>
          <a:blip r:embed="rId2"/>
          <a:srcRect/>
          <a:stretch>
            <a:fillRect/>
          </a:stretch>
        </p:blipFill>
        <p:spPr bwMode="auto">
          <a:xfrm>
            <a:off x="1500166" y="1229570"/>
            <a:ext cx="5857916" cy="5056949"/>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9218" name="Picture 2"/>
          <p:cNvPicPr>
            <a:picLocks noGrp="1" noChangeAspect="1" noChangeArrowheads="1"/>
          </p:cNvPicPr>
          <p:nvPr>
            <p:ph idx="1"/>
          </p:nvPr>
        </p:nvPicPr>
        <p:blipFill>
          <a:blip r:embed="rId2"/>
          <a:srcRect/>
          <a:stretch>
            <a:fillRect/>
          </a:stretch>
        </p:blipFill>
        <p:spPr bwMode="auto">
          <a:xfrm>
            <a:off x="1643043" y="1285861"/>
            <a:ext cx="6000792" cy="503874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42" name="Picture 2"/>
          <p:cNvPicPr>
            <a:picLocks noGrp="1" noChangeAspect="1" noChangeArrowheads="1"/>
          </p:cNvPicPr>
          <p:nvPr>
            <p:ph idx="1"/>
          </p:nvPr>
        </p:nvPicPr>
        <p:blipFill>
          <a:blip r:embed="rId2"/>
          <a:srcRect/>
          <a:stretch>
            <a:fillRect/>
          </a:stretch>
        </p:blipFill>
        <p:spPr bwMode="auto">
          <a:xfrm>
            <a:off x="0" y="642918"/>
            <a:ext cx="4389437" cy="4714908"/>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4381500" y="1785926"/>
            <a:ext cx="4762500" cy="47625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1266" name="Picture 2"/>
          <p:cNvPicPr>
            <a:picLocks noGrp="1" noChangeAspect="1" noChangeArrowheads="1"/>
          </p:cNvPicPr>
          <p:nvPr>
            <p:ph idx="1"/>
          </p:nvPr>
        </p:nvPicPr>
        <p:blipFill>
          <a:blip r:embed="rId2"/>
          <a:srcRect/>
          <a:stretch>
            <a:fillRect/>
          </a:stretch>
        </p:blipFill>
        <p:spPr bwMode="auto">
          <a:xfrm>
            <a:off x="0" y="785794"/>
            <a:ext cx="4389437" cy="4389437"/>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4381500" y="2428868"/>
            <a:ext cx="4762500" cy="442913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a:t> </a:t>
            </a:r>
          </a:p>
          <a:p>
            <a:endParaRPr lang="tr-TR" dirty="0"/>
          </a:p>
        </p:txBody>
      </p:sp>
      <p:graphicFrame>
        <p:nvGraphicFramePr>
          <p:cNvPr id="4" name="3 Diyagram"/>
          <p:cNvGraphicFramePr/>
          <p:nvPr/>
        </p:nvGraphicFramePr>
        <p:xfrm>
          <a:off x="571472" y="1142984"/>
          <a:ext cx="7572428" cy="5064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2290" name="Picture 2"/>
          <p:cNvPicPr>
            <a:picLocks noGrp="1" noChangeAspect="1" noChangeArrowheads="1"/>
          </p:cNvPicPr>
          <p:nvPr>
            <p:ph idx="1"/>
          </p:nvPr>
        </p:nvPicPr>
        <p:blipFill>
          <a:blip r:embed="rId2"/>
          <a:srcRect/>
          <a:stretch>
            <a:fillRect/>
          </a:stretch>
        </p:blipFill>
        <p:spPr bwMode="auto">
          <a:xfrm>
            <a:off x="0" y="357166"/>
            <a:ext cx="4389437" cy="4389437"/>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4381500" y="2095500"/>
            <a:ext cx="4762500" cy="47625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a:t>Yatak Çeşitleri </a:t>
            </a:r>
            <a:endParaRPr lang="tr-TR" dirty="0"/>
          </a:p>
        </p:txBody>
      </p:sp>
      <p:sp>
        <p:nvSpPr>
          <p:cNvPr id="3" name="2 İçerik Yer Tutucusu"/>
          <p:cNvSpPr>
            <a:spLocks noGrp="1"/>
          </p:cNvSpPr>
          <p:nvPr>
            <p:ph idx="1"/>
          </p:nvPr>
        </p:nvSpPr>
        <p:spPr/>
        <p:txBody>
          <a:bodyPr/>
          <a:lstStyle/>
          <a:p>
            <a:r>
              <a:rPr lang="tr-TR" dirty="0"/>
              <a:t>Kapalı yatak, </a:t>
            </a:r>
          </a:p>
          <a:p>
            <a:r>
              <a:rPr lang="tr-TR" dirty="0"/>
              <a:t>Açık yatak, </a:t>
            </a:r>
          </a:p>
          <a:p>
            <a:r>
              <a:rPr lang="tr-TR" dirty="0"/>
              <a:t>Ameliyat yatağı, </a:t>
            </a:r>
          </a:p>
          <a:p>
            <a:r>
              <a:rPr lang="tr-TR" dirty="0"/>
              <a:t>Şok yatağıdır. </a:t>
            </a:r>
          </a:p>
          <a:p>
            <a:endParaRPr lang="tr-TR" dirty="0"/>
          </a:p>
          <a:p>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a:t>Kapalı Yatak </a:t>
            </a:r>
            <a:endParaRPr lang="tr-TR" dirty="0"/>
          </a:p>
        </p:txBody>
      </p:sp>
      <p:sp>
        <p:nvSpPr>
          <p:cNvPr id="3" name="2 İçerik Yer Tutucusu"/>
          <p:cNvSpPr>
            <a:spLocks noGrp="1"/>
          </p:cNvSpPr>
          <p:nvPr>
            <p:ph idx="1"/>
          </p:nvPr>
        </p:nvSpPr>
        <p:spPr/>
        <p:txBody>
          <a:bodyPr>
            <a:normAutofit fontScale="77500" lnSpcReduction="20000"/>
          </a:bodyPr>
          <a:lstStyle/>
          <a:p>
            <a:r>
              <a:rPr lang="tr-TR" dirty="0"/>
              <a:t>Hasta taburcu olmuş ise kapalı yatak yapılır. </a:t>
            </a:r>
          </a:p>
          <a:p>
            <a:pPr marL="514350" indent="-514350"/>
            <a:r>
              <a:rPr lang="tr-TR" b="1" dirty="0"/>
              <a:t>Uygulamada kullanılan malzemeler </a:t>
            </a:r>
          </a:p>
          <a:p>
            <a:pPr marL="514350" indent="-514350"/>
            <a:r>
              <a:rPr lang="tr-TR" dirty="0"/>
              <a:t>Eldiven </a:t>
            </a:r>
          </a:p>
          <a:p>
            <a:pPr marL="514350" indent="-514350"/>
            <a:r>
              <a:rPr lang="tr-TR" dirty="0"/>
              <a:t>Yatak koruyucu </a:t>
            </a:r>
          </a:p>
          <a:p>
            <a:pPr marL="514350" indent="-514350"/>
            <a:r>
              <a:rPr lang="tr-TR" dirty="0"/>
              <a:t>Ara muşambası </a:t>
            </a:r>
          </a:p>
          <a:p>
            <a:pPr marL="514350" indent="-514350"/>
            <a:r>
              <a:rPr lang="tr-TR" dirty="0"/>
              <a:t>Ara çarşafı </a:t>
            </a:r>
          </a:p>
          <a:p>
            <a:pPr marL="514350" indent="-514350"/>
            <a:r>
              <a:rPr lang="tr-TR" dirty="0"/>
              <a:t>Yatak çarşafı </a:t>
            </a:r>
          </a:p>
          <a:p>
            <a:pPr marL="514350" indent="-514350"/>
            <a:r>
              <a:rPr lang="tr-TR" dirty="0"/>
              <a:t>Nevresim </a:t>
            </a:r>
          </a:p>
          <a:p>
            <a:pPr marL="514350" indent="-514350"/>
            <a:r>
              <a:rPr lang="tr-TR" dirty="0"/>
              <a:t>Battaniye </a:t>
            </a:r>
          </a:p>
          <a:p>
            <a:pPr marL="514350" indent="-514350"/>
            <a:r>
              <a:rPr lang="tr-TR" dirty="0"/>
              <a:t>Pike </a:t>
            </a:r>
          </a:p>
          <a:p>
            <a:pPr marL="514350" indent="-514350"/>
            <a:r>
              <a:rPr lang="tr-TR" dirty="0"/>
              <a:t>Yastık kılıfı </a:t>
            </a:r>
          </a:p>
          <a:p>
            <a:pPr marL="514350" indent="-514350"/>
            <a:r>
              <a:rPr lang="tr-TR" dirty="0"/>
              <a:t>Kirli torbası ya da arabası </a:t>
            </a:r>
          </a:p>
          <a:p>
            <a:pPr marL="514350" indent="-514350"/>
            <a:r>
              <a:rPr lang="tr-TR" dirty="0"/>
              <a:t>Temizlik bezi </a:t>
            </a:r>
          </a:p>
          <a:p>
            <a:pPr marL="514350" indent="-514350"/>
            <a:r>
              <a:rPr lang="tr-TR" dirty="0"/>
              <a:t>Dezenfektan solüsyon </a:t>
            </a:r>
          </a:p>
          <a:p>
            <a:endParaRPr lang="tr-TR" dirty="0"/>
          </a:p>
          <a:p>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Kapalı Yatak</a:t>
            </a:r>
          </a:p>
        </p:txBody>
      </p:sp>
      <p:pic>
        <p:nvPicPr>
          <p:cNvPr id="13314" name="Picture 2"/>
          <p:cNvPicPr>
            <a:picLocks noGrp="1" noChangeAspect="1" noChangeArrowheads="1"/>
          </p:cNvPicPr>
          <p:nvPr>
            <p:ph idx="1"/>
          </p:nvPr>
        </p:nvPicPr>
        <p:blipFill>
          <a:blip r:embed="rId2"/>
          <a:srcRect/>
          <a:stretch>
            <a:fillRect/>
          </a:stretch>
        </p:blipFill>
        <p:spPr bwMode="auto">
          <a:xfrm>
            <a:off x="957181" y="2285992"/>
            <a:ext cx="7282565" cy="3714776"/>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5362" name="Picture 2"/>
          <p:cNvPicPr>
            <a:picLocks noGrp="1" noChangeAspect="1" noChangeArrowheads="1"/>
          </p:cNvPicPr>
          <p:nvPr>
            <p:ph idx="1"/>
          </p:nvPr>
        </p:nvPicPr>
        <p:blipFill>
          <a:blip r:embed="rId2"/>
          <a:srcRect/>
          <a:stretch>
            <a:fillRect/>
          </a:stretch>
        </p:blipFill>
        <p:spPr bwMode="auto">
          <a:xfrm>
            <a:off x="500034" y="1428736"/>
            <a:ext cx="8229600" cy="3759257"/>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6386" name="Picture 2"/>
          <p:cNvPicPr>
            <a:picLocks noGrp="1" noChangeAspect="1" noChangeArrowheads="1"/>
          </p:cNvPicPr>
          <p:nvPr>
            <p:ph idx="1"/>
          </p:nvPr>
        </p:nvPicPr>
        <p:blipFill>
          <a:blip r:embed="rId2"/>
          <a:srcRect/>
          <a:stretch>
            <a:fillRect/>
          </a:stretch>
        </p:blipFill>
        <p:spPr bwMode="auto">
          <a:xfrm>
            <a:off x="457200" y="1428736"/>
            <a:ext cx="8229600" cy="4291363"/>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7410" name="Picture 2"/>
          <p:cNvPicPr>
            <a:picLocks noGrp="1" noChangeAspect="1" noChangeArrowheads="1"/>
          </p:cNvPicPr>
          <p:nvPr>
            <p:ph idx="1"/>
          </p:nvPr>
        </p:nvPicPr>
        <p:blipFill>
          <a:blip r:embed="rId2"/>
          <a:srcRect/>
          <a:stretch>
            <a:fillRect/>
          </a:stretch>
        </p:blipFill>
        <p:spPr bwMode="auto">
          <a:xfrm>
            <a:off x="457200" y="1428737"/>
            <a:ext cx="8229600" cy="438591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8434" name="Picture 2"/>
          <p:cNvPicPr>
            <a:picLocks noGrp="1" noChangeAspect="1" noChangeArrowheads="1"/>
          </p:cNvPicPr>
          <p:nvPr>
            <p:ph idx="1"/>
          </p:nvPr>
        </p:nvPicPr>
        <p:blipFill>
          <a:blip r:embed="rId2"/>
          <a:srcRect/>
          <a:stretch>
            <a:fillRect/>
          </a:stretch>
        </p:blipFill>
        <p:spPr bwMode="auto">
          <a:xfrm>
            <a:off x="536550" y="1214423"/>
            <a:ext cx="8070900" cy="5110178"/>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a:t>Açık Yatak </a:t>
            </a:r>
            <a:endParaRPr lang="tr-TR" dirty="0"/>
          </a:p>
        </p:txBody>
      </p:sp>
      <p:sp>
        <p:nvSpPr>
          <p:cNvPr id="3" name="2 İçerik Yer Tutucusu"/>
          <p:cNvSpPr>
            <a:spLocks noGrp="1"/>
          </p:cNvSpPr>
          <p:nvPr>
            <p:ph idx="1"/>
          </p:nvPr>
        </p:nvSpPr>
        <p:spPr/>
        <p:txBody>
          <a:bodyPr/>
          <a:lstStyle/>
          <a:p>
            <a:r>
              <a:rPr lang="tr-TR" dirty="0"/>
              <a:t>Yatak yapım aşamalarına göre yapılan kapalı yatak açık yatak hâline getirilir. Açık yatakta pike ve nevresim geçirilmiş battaniye, çarşaf üzerine tamamen örtülmez. Battaniye ya da pike yastık tarafından tutularak yelpaze şeklinde üç kat katlanarak yatağın ayakucuna konur. Pike ve nevresim birlikte kullanılacağı gibi tek olarak da kullanılabilir. </a:t>
            </a:r>
          </a:p>
          <a:p>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Açık Yatak</a:t>
            </a:r>
          </a:p>
        </p:txBody>
      </p:sp>
      <p:pic>
        <p:nvPicPr>
          <p:cNvPr id="19458" name="Picture 2"/>
          <p:cNvPicPr>
            <a:picLocks noGrp="1" noChangeAspect="1" noChangeArrowheads="1"/>
          </p:cNvPicPr>
          <p:nvPr>
            <p:ph idx="1"/>
          </p:nvPr>
        </p:nvPicPr>
        <p:blipFill>
          <a:blip r:embed="rId2"/>
          <a:srcRect/>
          <a:stretch>
            <a:fillRect/>
          </a:stretch>
        </p:blipFill>
        <p:spPr bwMode="auto">
          <a:xfrm>
            <a:off x="780548" y="2285993"/>
            <a:ext cx="7220476" cy="351152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1428728" y="142873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a:t>Ameliyat Yatağı </a:t>
            </a:r>
            <a:endParaRPr lang="tr-TR" dirty="0"/>
          </a:p>
        </p:txBody>
      </p:sp>
      <p:sp>
        <p:nvSpPr>
          <p:cNvPr id="3" name="2 İçerik Yer Tutucusu"/>
          <p:cNvSpPr>
            <a:spLocks noGrp="1"/>
          </p:cNvSpPr>
          <p:nvPr>
            <p:ph idx="1"/>
          </p:nvPr>
        </p:nvSpPr>
        <p:spPr/>
        <p:txBody>
          <a:bodyPr/>
          <a:lstStyle/>
          <a:p>
            <a:r>
              <a:rPr lang="tr-TR" dirty="0"/>
              <a:t>Hastanın ameliyat sonrası bakımı için hazırlanan yatak çeşididir. </a:t>
            </a:r>
          </a:p>
          <a:p>
            <a:endParaRPr lang="tr-TR" dirty="0"/>
          </a:p>
          <a:p>
            <a:endParaRPr lang="tr-TR" dirty="0"/>
          </a:p>
          <a:p>
            <a:pPr>
              <a:buNone/>
            </a:pPr>
            <a:endParaRPr lang="tr-TR" dirty="0"/>
          </a:p>
        </p:txBody>
      </p:sp>
      <p:pic>
        <p:nvPicPr>
          <p:cNvPr id="20484" name="Picture 4"/>
          <p:cNvPicPr>
            <a:picLocks noChangeAspect="1" noChangeArrowheads="1"/>
          </p:cNvPicPr>
          <p:nvPr/>
        </p:nvPicPr>
        <p:blipFill>
          <a:blip r:embed="rId2"/>
          <a:srcRect/>
          <a:stretch>
            <a:fillRect/>
          </a:stretch>
        </p:blipFill>
        <p:spPr bwMode="auto">
          <a:xfrm>
            <a:off x="2071670" y="2857496"/>
            <a:ext cx="5201412" cy="3271856"/>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Ameliyat yatağının kullanım amaçları </a:t>
            </a:r>
            <a:endParaRPr lang="tr-TR" dirty="0"/>
          </a:p>
        </p:txBody>
      </p:sp>
      <p:sp>
        <p:nvSpPr>
          <p:cNvPr id="3" name="2 İçerik Yer Tutucusu"/>
          <p:cNvSpPr>
            <a:spLocks noGrp="1"/>
          </p:cNvSpPr>
          <p:nvPr>
            <p:ph idx="1"/>
          </p:nvPr>
        </p:nvSpPr>
        <p:spPr/>
        <p:txBody>
          <a:bodyPr/>
          <a:lstStyle/>
          <a:p>
            <a:r>
              <a:rPr lang="tr-TR" dirty="0"/>
              <a:t>Cerrahi girişim geçiren hastanın enfeksiyondan korunması, </a:t>
            </a:r>
          </a:p>
          <a:p>
            <a:r>
              <a:rPr lang="tr-TR" dirty="0"/>
              <a:t>Anestezi ve cerrahi girişim sonunda hastanın vücut sıcaklığının korunması, </a:t>
            </a:r>
          </a:p>
          <a:p>
            <a:r>
              <a:rPr lang="tr-TR" dirty="0"/>
              <a:t>Hastanın kazalardan korunması, </a:t>
            </a:r>
          </a:p>
          <a:p>
            <a:r>
              <a:rPr lang="tr-TR" dirty="0"/>
              <a:t>Kusma ve </a:t>
            </a:r>
            <a:r>
              <a:rPr lang="tr-TR" dirty="0" err="1"/>
              <a:t>aspirasyon</a:t>
            </a:r>
            <a:r>
              <a:rPr lang="tr-TR" dirty="0"/>
              <a:t> riskine karşı önlemlerin alınmasıdır. </a:t>
            </a:r>
          </a:p>
          <a:p>
            <a:endParaRPr lang="tr-TR" dirty="0"/>
          </a:p>
          <a:p>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Ameliyat yatağı yapımında kullanılan malzemeler ve uygulama basamakları boş yatak yapımında olduğu gibidir. Farklı olarak nevresim ve pike boydan boya yatağın sağ veya sol tarafına katlanır veya ayakucuna konur. </a:t>
            </a:r>
          </a:p>
          <a:p>
            <a:pPr>
              <a:buNone/>
            </a:pP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1506" name="Picture 2"/>
          <p:cNvPicPr>
            <a:picLocks noGrp="1" noChangeAspect="1" noChangeArrowheads="1"/>
          </p:cNvPicPr>
          <p:nvPr>
            <p:ph idx="1"/>
          </p:nvPr>
        </p:nvPicPr>
        <p:blipFill>
          <a:blip r:embed="rId2"/>
          <a:srcRect/>
          <a:stretch>
            <a:fillRect/>
          </a:stretch>
        </p:blipFill>
        <p:spPr bwMode="auto">
          <a:xfrm>
            <a:off x="214282" y="2285992"/>
            <a:ext cx="8445604" cy="2615413"/>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a:t>Şok Yatağı </a:t>
            </a:r>
            <a:endParaRPr lang="tr-TR" dirty="0"/>
          </a:p>
        </p:txBody>
      </p:sp>
      <p:sp>
        <p:nvSpPr>
          <p:cNvPr id="3" name="2 İçerik Yer Tutucusu"/>
          <p:cNvSpPr>
            <a:spLocks noGrp="1"/>
          </p:cNvSpPr>
          <p:nvPr>
            <p:ph idx="1"/>
          </p:nvPr>
        </p:nvSpPr>
        <p:spPr/>
        <p:txBody>
          <a:bodyPr/>
          <a:lstStyle/>
          <a:p>
            <a:r>
              <a:rPr lang="tr-TR" dirty="0"/>
              <a:t>Yatak yapımında açık yatak yapımı uygulama basamakları uygulanır. </a:t>
            </a:r>
          </a:p>
          <a:p>
            <a:endParaRPr lang="tr-TR" dirty="0"/>
          </a:p>
        </p:txBody>
      </p:sp>
      <p:pic>
        <p:nvPicPr>
          <p:cNvPr id="22530" name="Picture 2"/>
          <p:cNvPicPr>
            <a:picLocks noChangeAspect="1" noChangeArrowheads="1"/>
          </p:cNvPicPr>
          <p:nvPr/>
        </p:nvPicPr>
        <p:blipFill>
          <a:blip r:embed="rId2"/>
          <a:srcRect/>
          <a:stretch>
            <a:fillRect/>
          </a:stretch>
        </p:blipFill>
        <p:spPr bwMode="auto">
          <a:xfrm>
            <a:off x="1857356" y="3000372"/>
            <a:ext cx="4860493" cy="2643206"/>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Hasta, sırt üstü yatırılır. </a:t>
            </a:r>
          </a:p>
          <a:p>
            <a:r>
              <a:rPr lang="tr-TR" dirty="0"/>
              <a:t>Hastanın başı, ince bir yastıkla veya yatak başucu hafif kaldırılarak yükseltilir. </a:t>
            </a:r>
          </a:p>
          <a:p>
            <a:r>
              <a:rPr lang="tr-TR" dirty="0"/>
              <a:t>Göğüs, karın ve kalçalar düz pozisyonda tutularak hayati organlara kan akımını artırmak amacıyla bacakların altına diz altı yastığı ya da yastık konulur. Yatağın ayakucu yükseltilerek de aynı pozisyon verilir. </a:t>
            </a:r>
          </a:p>
          <a:p>
            <a:endParaRPr lang="tr-TR" dirty="0"/>
          </a:p>
          <a:p>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a:t>https://www.youtube.com/watch?v=VX-VzaLSEAs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Eller yıkanmalı. </a:t>
            </a:r>
          </a:p>
          <a:p>
            <a:r>
              <a:rPr lang="tr-TR" dirty="0"/>
              <a:t>Tek kullanımlık maske takılmalı.</a:t>
            </a:r>
          </a:p>
          <a:p>
            <a:r>
              <a:rPr lang="tr-TR" dirty="0"/>
              <a:t>Vücut mekaniği ilkelerine dikkat edilmeli.</a:t>
            </a:r>
          </a:p>
          <a:p>
            <a:r>
              <a:rPr lang="tr-TR" dirty="0"/>
              <a:t>Hastanın mahremiyeti korunmalı.</a:t>
            </a:r>
          </a:p>
          <a:p>
            <a:endParaRPr lang="tr-TR" dirty="0"/>
          </a:p>
          <a:p>
            <a:endParaRPr lang="tr-TR" dirty="0"/>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a:t>Oda havalandırılmalı.</a:t>
            </a:r>
          </a:p>
          <a:p>
            <a:r>
              <a:rPr lang="tr-TR" dirty="0"/>
              <a:t>Hastanın döndürülmesi /hareket ettirilmesi sırasında deri bütünlüğü korunmalı. </a:t>
            </a:r>
          </a:p>
          <a:p>
            <a:r>
              <a:rPr lang="tr-TR" dirty="0"/>
              <a:t>Kullanılacak malzemeler eksiksiz olarak hazırlanmalı.</a:t>
            </a:r>
          </a:p>
          <a:p>
            <a:r>
              <a:rPr lang="tr-TR" dirty="0"/>
              <a:t>İşlem temizden kirliye, başucundan ayakucuna, yakın taraftan uzak tarafa doğru tamamlanmalı.</a:t>
            </a:r>
          </a:p>
          <a:p>
            <a:endParaRPr lang="tr-TR" dirty="0"/>
          </a:p>
          <a:p>
            <a:endParaRPr lang="tr-TR" dirty="0"/>
          </a:p>
          <a:p>
            <a:endParaRPr lang="tr-TR" dirty="0"/>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Karşılıklı bulaşmayı önlemek için malzemelere az dokunulmalı, üniformaya yakın tutulmamalıdır. </a:t>
            </a:r>
          </a:p>
          <a:p>
            <a:r>
              <a:rPr lang="tr-TR" dirty="0"/>
              <a:t>Kirliler kesinlikle yere konulmamalıdır. </a:t>
            </a:r>
          </a:p>
          <a:p>
            <a:r>
              <a:rPr lang="tr-TR" dirty="0"/>
              <a:t>Her malzeme teker teker yerleştirilip sıkıştırılmalı, köşeler çözülmeyecek şekilde yapılmalıdır.</a:t>
            </a:r>
          </a:p>
          <a:p>
            <a:endParaRPr lang="tr-TR" dirty="0"/>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Çarşaf, ara muşambası, ara çarşafı gergin olmalıdır. </a:t>
            </a:r>
          </a:p>
          <a:p>
            <a:r>
              <a:rPr lang="tr-TR" dirty="0"/>
              <a:t>Düzen ve estetiğe önem verilmelidir. </a:t>
            </a:r>
          </a:p>
          <a:p>
            <a:r>
              <a:rPr lang="tr-TR" dirty="0"/>
              <a:t>Kirli takımlar içinde enjektör kapağı,iğne vb. tıbbi atıklar kontrol edilmelidir.</a:t>
            </a:r>
          </a:p>
          <a:p>
            <a:endParaRPr lang="tr-TR" dirty="0"/>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Yatak Yapımında Kullanılan Malzemeler </a:t>
            </a:r>
            <a:endParaRPr lang="tr-TR" dirty="0"/>
          </a:p>
        </p:txBody>
      </p:sp>
      <p:sp>
        <p:nvSpPr>
          <p:cNvPr id="3" name="2 İçerik Yer Tutucusu"/>
          <p:cNvSpPr>
            <a:spLocks noGrp="1"/>
          </p:cNvSpPr>
          <p:nvPr>
            <p:ph idx="1"/>
          </p:nvPr>
        </p:nvSpPr>
        <p:spPr/>
        <p:txBody>
          <a:bodyPr>
            <a:normAutofit fontScale="85000" lnSpcReduction="20000"/>
          </a:bodyPr>
          <a:lstStyle/>
          <a:p>
            <a:r>
              <a:rPr lang="tr-TR" dirty="0"/>
              <a:t>Eldiven(2 adet) </a:t>
            </a:r>
          </a:p>
          <a:p>
            <a:r>
              <a:rPr lang="tr-TR" dirty="0"/>
              <a:t>Bone </a:t>
            </a:r>
          </a:p>
          <a:p>
            <a:r>
              <a:rPr lang="tr-TR" dirty="0"/>
              <a:t>Maske </a:t>
            </a:r>
          </a:p>
          <a:p>
            <a:r>
              <a:rPr lang="tr-TR" dirty="0"/>
              <a:t>Yatak koruyucu </a:t>
            </a:r>
          </a:p>
          <a:p>
            <a:r>
              <a:rPr lang="tr-TR" dirty="0"/>
              <a:t>Yatak çarşafı </a:t>
            </a:r>
          </a:p>
          <a:p>
            <a:r>
              <a:rPr lang="tr-TR" dirty="0"/>
              <a:t>Ara muşambası </a:t>
            </a:r>
          </a:p>
          <a:p>
            <a:r>
              <a:rPr lang="tr-TR" dirty="0"/>
              <a:t>Ara çarşafı </a:t>
            </a:r>
          </a:p>
          <a:p>
            <a:r>
              <a:rPr lang="tr-TR" dirty="0"/>
              <a:t>Nevresim </a:t>
            </a:r>
          </a:p>
          <a:p>
            <a:r>
              <a:rPr lang="tr-TR" dirty="0"/>
              <a:t>Yastık kılıfı </a:t>
            </a:r>
          </a:p>
          <a:p>
            <a:r>
              <a:rPr lang="tr-TR" dirty="0"/>
              <a:t>Battaniye/ pike </a:t>
            </a:r>
          </a:p>
          <a:p>
            <a:r>
              <a:rPr lang="tr-TR" dirty="0"/>
              <a:t>Kirli torbası/arabası </a:t>
            </a:r>
          </a:p>
          <a:p>
            <a:r>
              <a:rPr lang="tr-TR" dirty="0"/>
              <a:t>Temizlik bezi </a:t>
            </a:r>
          </a:p>
          <a:p>
            <a:r>
              <a:rPr lang="tr-TR" dirty="0"/>
              <a:t>Dezenfektan solüsyon </a:t>
            </a:r>
          </a:p>
          <a:p>
            <a:endParaRPr lang="tr-TR" dirty="0"/>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457200" y="1142984"/>
            <a:ext cx="8229600" cy="4670018"/>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105</TotalTime>
  <Words>414</Words>
  <Application>Microsoft Office PowerPoint</Application>
  <PresentationFormat>Ekran Gösterisi (4:3)</PresentationFormat>
  <Paragraphs>77</Paragraphs>
  <Slides>36</Slides>
  <Notes>0</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Akış</vt:lpstr>
      <vt:lpstr>HASTA YATAĞI YAPIMI </vt:lpstr>
      <vt:lpstr>Slayt 2</vt:lpstr>
      <vt:lpstr>Slayt 3</vt:lpstr>
      <vt:lpstr>Slayt 4</vt:lpstr>
      <vt:lpstr>Slayt 5</vt:lpstr>
      <vt:lpstr>Slayt 6</vt:lpstr>
      <vt:lpstr>Slayt 7</vt:lpstr>
      <vt:lpstr>Yatak Yapımında Kullanılan Malzemeler </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Yatak Çeşitleri </vt:lpstr>
      <vt:lpstr>Kapalı Yatak </vt:lpstr>
      <vt:lpstr>Kapalı Yatak</vt:lpstr>
      <vt:lpstr>Slayt 24</vt:lpstr>
      <vt:lpstr>Slayt 25</vt:lpstr>
      <vt:lpstr>Slayt 26</vt:lpstr>
      <vt:lpstr>Slayt 27</vt:lpstr>
      <vt:lpstr>Açık Yatak </vt:lpstr>
      <vt:lpstr>Açık Yatak</vt:lpstr>
      <vt:lpstr>Ameliyat Yatağı </vt:lpstr>
      <vt:lpstr>Ameliyat yatağının kullanım amaçları </vt:lpstr>
      <vt:lpstr>Slayt 32</vt:lpstr>
      <vt:lpstr>Slayt 33</vt:lpstr>
      <vt:lpstr>Şok Yatağı </vt:lpstr>
      <vt:lpstr>Slayt 35</vt:lpstr>
      <vt:lpstr>Slayt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HASTA YATAĞI YAPIMI</dc:title>
  <dc:creator>ozlem</dc:creator>
  <cp:lastModifiedBy>Lenovo</cp:lastModifiedBy>
  <cp:revision>16</cp:revision>
  <dcterms:created xsi:type="dcterms:W3CDTF">2016-10-02T15:30:08Z</dcterms:created>
  <dcterms:modified xsi:type="dcterms:W3CDTF">2020-10-08T07:51:19Z</dcterms:modified>
</cp:coreProperties>
</file>