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B48398D-269B-44C9-B2AF-B40D65CA50A5}" type="datetimeFigureOut">
              <a:rPr lang="tr-TR" smtClean="0"/>
              <a:t>19.04.2021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241091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48398D-269B-44C9-B2AF-B40D65CA50A5}" type="datetimeFigureOut">
              <a:rPr lang="tr-TR" smtClean="0"/>
              <a:t>19.04.2021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286622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48398D-269B-44C9-B2AF-B40D65CA50A5}" type="datetimeFigureOut">
              <a:rPr lang="tr-TR" smtClean="0"/>
              <a:t>19.04.2021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122192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48398D-269B-44C9-B2AF-B40D65CA50A5}" type="datetimeFigureOut">
              <a:rPr lang="tr-TR" smtClean="0"/>
              <a:t>19.04.2021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188525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B48398D-269B-44C9-B2AF-B40D65CA50A5}" type="datetimeFigureOut">
              <a:rPr lang="tr-TR" smtClean="0"/>
              <a:t>19.04.2021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309279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B48398D-269B-44C9-B2AF-B40D65CA50A5}" type="datetimeFigureOut">
              <a:rPr lang="tr-TR" smtClean="0"/>
              <a:t>19.04.2021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49896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B48398D-269B-44C9-B2AF-B40D65CA50A5}" type="datetimeFigureOut">
              <a:rPr lang="tr-TR" smtClean="0"/>
              <a:t>19.04.2021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20385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B48398D-269B-44C9-B2AF-B40D65CA50A5}" type="datetimeFigureOut">
              <a:rPr lang="tr-TR" smtClean="0"/>
              <a:t>19.04.2021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225214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B48398D-269B-44C9-B2AF-B40D65CA50A5}" type="datetimeFigureOut">
              <a:rPr lang="tr-TR" smtClean="0"/>
              <a:t>19.04.2021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36425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48398D-269B-44C9-B2AF-B40D65CA50A5}" type="datetimeFigureOut">
              <a:rPr lang="tr-TR" smtClean="0"/>
              <a:t>19.04.2021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71213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48398D-269B-44C9-B2AF-B40D65CA50A5}" type="datetimeFigureOut">
              <a:rPr lang="tr-TR" smtClean="0"/>
              <a:t>19.04.2021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0142CE-E240-49F3-99A2-33916E57AF1E}" type="slidenum">
              <a:rPr lang="tr-TR" smtClean="0"/>
              <a:t>‹#›</a:t>
            </a:fld>
            <a:endParaRPr lang="tr-TR"/>
          </a:p>
        </p:txBody>
      </p:sp>
    </p:spTree>
    <p:extLst>
      <p:ext uri="{BB962C8B-B14F-4D97-AF65-F5344CB8AC3E}">
        <p14:creationId xmlns:p14="http://schemas.microsoft.com/office/powerpoint/2010/main" val="241346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8398D-269B-44C9-B2AF-B40D65CA50A5}" type="datetimeFigureOut">
              <a:rPr lang="tr-TR" smtClean="0"/>
              <a:t>19.04.2021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42CE-E240-49F3-99A2-33916E57AF1E}" type="slidenum">
              <a:rPr lang="tr-TR" smtClean="0"/>
              <a:t>‹#›</a:t>
            </a:fld>
            <a:endParaRPr lang="tr-TR"/>
          </a:p>
        </p:txBody>
      </p:sp>
    </p:spTree>
    <p:extLst>
      <p:ext uri="{BB962C8B-B14F-4D97-AF65-F5344CB8AC3E}">
        <p14:creationId xmlns:p14="http://schemas.microsoft.com/office/powerpoint/2010/main" val="139687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YOĞUN BAKIM ÜNİTELERİNDE ENFEKSİYON KONTROLÜ</a:t>
            </a:r>
            <a:endParaRPr lang="tr-TR" dirty="0"/>
          </a:p>
        </p:txBody>
      </p:sp>
      <p:sp>
        <p:nvSpPr>
          <p:cNvPr id="3" name="Alt Başlık 2"/>
          <p:cNvSpPr>
            <a:spLocks noGrp="1"/>
          </p:cNvSpPr>
          <p:nvPr>
            <p:ph type="subTitle" idx="1"/>
          </p:nvPr>
        </p:nvSpPr>
        <p:spPr/>
        <p:txBody>
          <a:bodyPr/>
          <a:lstStyle/>
          <a:p>
            <a:r>
              <a:rPr lang="tr-TR" dirty="0" smtClean="0"/>
              <a:t>ZELİHA ATMACA</a:t>
            </a:r>
            <a:endParaRPr lang="tr-TR" dirty="0"/>
          </a:p>
        </p:txBody>
      </p:sp>
    </p:spTree>
    <p:extLst>
      <p:ext uri="{BB962C8B-B14F-4D97-AF65-F5344CB8AC3E}">
        <p14:creationId xmlns:p14="http://schemas.microsoft.com/office/powerpoint/2010/main" val="300574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070080" cy="6986528"/>
          </a:xfrm>
          <a:prstGeom prst="rect">
            <a:avLst/>
          </a:prstGeom>
        </p:spPr>
        <p:txBody>
          <a:bodyPr wrap="square">
            <a:spAutoFit/>
          </a:bodyPr>
          <a:lstStyle/>
          <a:p>
            <a:pPr algn="just"/>
            <a:r>
              <a:rPr lang="tr-TR" sz="3200" b="1" dirty="0">
                <a:solidFill>
                  <a:srgbClr val="000000"/>
                </a:solidFill>
                <a:latin typeface="Times New Roman" panose="02020603050405020304" pitchFamily="18" charset="0"/>
              </a:rPr>
              <a:t>Yoğun bakım ünitelerinde enfeksiyon riskini artıran faktörler: </a:t>
            </a:r>
          </a:p>
          <a:p>
            <a:pPr algn="just"/>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b="1" dirty="0">
                <a:solidFill>
                  <a:srgbClr val="000000"/>
                </a:solidFill>
                <a:latin typeface="Times New Roman" panose="02020603050405020304" pitchFamily="18" charset="0"/>
              </a:rPr>
              <a:t>Hataya uygulanan </a:t>
            </a:r>
            <a:r>
              <a:rPr lang="tr-TR" sz="3200" b="1" dirty="0" err="1">
                <a:solidFill>
                  <a:srgbClr val="000000"/>
                </a:solidFill>
                <a:latin typeface="Times New Roman" panose="02020603050405020304" pitchFamily="18" charset="0"/>
              </a:rPr>
              <a:t>invaziv</a:t>
            </a:r>
            <a:r>
              <a:rPr lang="tr-TR" sz="3200" b="1" dirty="0">
                <a:solidFill>
                  <a:srgbClr val="000000"/>
                </a:solidFill>
                <a:latin typeface="Times New Roman" panose="02020603050405020304" pitchFamily="18" charset="0"/>
              </a:rPr>
              <a:t> girişimler </a:t>
            </a:r>
            <a:endParaRPr lang="tr-TR" sz="32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Üriner </a:t>
            </a:r>
            <a:r>
              <a:rPr lang="tr-TR" sz="3200" dirty="0" err="1">
                <a:solidFill>
                  <a:srgbClr val="000000"/>
                </a:solidFill>
                <a:latin typeface="Times New Roman" panose="02020603050405020304" pitchFamily="18" charset="0"/>
              </a:rPr>
              <a:t>kateter</a:t>
            </a:r>
            <a:r>
              <a:rPr lang="tr-TR" sz="3200" dirty="0">
                <a:solidFill>
                  <a:srgbClr val="000000"/>
                </a:solidFill>
                <a:latin typeface="Times New Roman" panose="02020603050405020304" pitchFamily="18" charset="0"/>
              </a:rPr>
              <a:t> </a:t>
            </a:r>
          </a:p>
          <a:p>
            <a:pPr marL="285750" indent="-285750">
              <a:buFont typeface="Arial" panose="020B0604020202020204" pitchFamily="34" charset="0"/>
              <a:buChar char="•"/>
            </a:pPr>
            <a:r>
              <a:rPr lang="tr-TR" sz="3200" dirty="0" err="1"/>
              <a:t>İntra</a:t>
            </a:r>
            <a:r>
              <a:rPr lang="tr-TR" sz="3200" dirty="0"/>
              <a:t> </a:t>
            </a:r>
            <a:r>
              <a:rPr lang="tr-TR" sz="3200" dirty="0" err="1"/>
              <a:t>venöz</a:t>
            </a:r>
            <a:r>
              <a:rPr lang="tr-TR" sz="3200" dirty="0"/>
              <a:t> ve santral </a:t>
            </a:r>
            <a:r>
              <a:rPr lang="tr-TR" sz="3200" dirty="0" err="1"/>
              <a:t>venöz</a:t>
            </a:r>
            <a:r>
              <a:rPr lang="tr-TR" sz="3200" dirty="0"/>
              <a:t> </a:t>
            </a:r>
            <a:r>
              <a:rPr lang="tr-TR" sz="3200" dirty="0" err="1"/>
              <a:t>kateterler</a:t>
            </a:r>
            <a:r>
              <a:rPr lang="tr-TR" sz="3200" dirty="0"/>
              <a:t> </a:t>
            </a:r>
          </a:p>
          <a:p>
            <a:pPr marL="285750" indent="-285750">
              <a:buFont typeface="Arial" panose="020B0604020202020204" pitchFamily="34" charset="0"/>
              <a:buChar char="•"/>
            </a:pPr>
            <a:r>
              <a:rPr lang="tr-TR" sz="3200" dirty="0" err="1"/>
              <a:t>Endotrakeal</a:t>
            </a:r>
            <a:r>
              <a:rPr lang="tr-TR" sz="3200" dirty="0"/>
              <a:t> tüp</a:t>
            </a:r>
          </a:p>
          <a:p>
            <a:pPr marL="285750" indent="-285750">
              <a:buFont typeface="Arial" panose="020B0604020202020204" pitchFamily="34" charset="0"/>
              <a:buChar char="•"/>
            </a:pPr>
            <a:endParaRPr lang="tr-TR" sz="3200" dirty="0"/>
          </a:p>
          <a:p>
            <a:endParaRPr lang="tr-TR" sz="3200" dirty="0"/>
          </a:p>
          <a:p>
            <a:pPr marL="285750" indent="-285750">
              <a:buFont typeface="Wingdings" panose="05000000000000000000" pitchFamily="2" charset="2"/>
              <a:buChar char="Ø"/>
            </a:pPr>
            <a:r>
              <a:rPr lang="tr-TR" sz="3200" b="1" dirty="0"/>
              <a:t>Hastaya ait faktörler </a:t>
            </a:r>
            <a:endParaRPr lang="tr-TR" sz="3200" dirty="0"/>
          </a:p>
          <a:p>
            <a:pPr marL="285750" indent="-285750">
              <a:buFont typeface="Arial" panose="020B0604020202020204" pitchFamily="34" charset="0"/>
              <a:buChar char="•"/>
            </a:pPr>
            <a:r>
              <a:rPr lang="tr-TR" sz="3200" dirty="0"/>
              <a:t>Hastanın yaşı, </a:t>
            </a:r>
          </a:p>
          <a:p>
            <a:pPr marL="285750" indent="-285750">
              <a:buFont typeface="Arial" panose="020B0604020202020204" pitchFamily="34" charset="0"/>
              <a:buChar char="•"/>
            </a:pPr>
            <a:r>
              <a:rPr lang="tr-TR" sz="3200" dirty="0"/>
              <a:t>Bağışıklık durumu, </a:t>
            </a:r>
          </a:p>
          <a:p>
            <a:pPr marL="285750" indent="-285750">
              <a:buFont typeface="Arial" panose="020B0604020202020204" pitchFamily="34" charset="0"/>
              <a:buChar char="•"/>
            </a:pPr>
            <a:r>
              <a:rPr lang="tr-TR" sz="3200" dirty="0"/>
              <a:t>Altta yatan hastalıklar </a:t>
            </a:r>
          </a:p>
          <a:p>
            <a:pPr marL="285750" indent="-285750">
              <a:buFont typeface="Arial" panose="020B0604020202020204" pitchFamily="34" charset="0"/>
              <a:buChar char="•"/>
            </a:pPr>
            <a:r>
              <a:rPr lang="tr-TR" sz="3200" dirty="0"/>
              <a:t>Hastanın beslenmesi </a:t>
            </a:r>
          </a:p>
          <a:p>
            <a:endParaRPr lang="tr-TR" sz="3200" dirty="0"/>
          </a:p>
        </p:txBody>
      </p:sp>
    </p:spTree>
    <p:extLst>
      <p:ext uri="{BB962C8B-B14F-4D97-AF65-F5344CB8AC3E}">
        <p14:creationId xmlns:p14="http://schemas.microsoft.com/office/powerpoint/2010/main" val="1524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8474"/>
            <a:ext cx="12192000" cy="6001643"/>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Enfeksiyonların bulaşmasında; çalışan personelin elleri, ortam yüzeyleri ve </a:t>
            </a:r>
            <a:r>
              <a:rPr lang="tr-TR" sz="3200" dirty="0" err="1">
                <a:solidFill>
                  <a:srgbClr val="000000"/>
                </a:solidFill>
                <a:latin typeface="Times New Roman" panose="02020603050405020304" pitchFamily="18" charset="0"/>
              </a:rPr>
              <a:t>kontamine</a:t>
            </a:r>
            <a:r>
              <a:rPr lang="tr-TR" sz="3200" dirty="0">
                <a:solidFill>
                  <a:srgbClr val="000000"/>
                </a:solidFill>
                <a:latin typeface="Times New Roman" panose="02020603050405020304" pitchFamily="18" charset="0"/>
              </a:rPr>
              <a:t> araç gereçler önemli bir etkendir. Yüzeylerde bulunan mikroorganizmalar sağlık çalışanlarının elleriyle ya da temizlenmemiş tıbbi cihazların hastalar arasında transferiyle bulaşır. </a:t>
            </a:r>
          </a:p>
          <a:p>
            <a:endParaRPr lang="tr-TR" sz="3200" b="1"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b="1" dirty="0">
                <a:solidFill>
                  <a:srgbClr val="000000"/>
                </a:solidFill>
                <a:latin typeface="Times New Roman" panose="02020603050405020304" pitchFamily="18" charset="0"/>
              </a:rPr>
              <a:t>Yoğun bakım ünitelerinde enfeksiyon takibi aşağıdaki gibi yapılır;</a:t>
            </a:r>
          </a:p>
          <a:p>
            <a:endParaRPr lang="tr-TR" sz="3200" b="1"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Yoğun bakımdaki tüm hastalar her gün enfeksiyon doktoru tarafından değerlendirilir. Tedavide yapılacak değişiklikler yoğun bakım ekibine bildirilir. </a:t>
            </a: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Yatan hastanın rutin tahlilleri alınırken ELİZA, CRP ve TİT için numune örneği alınır.</a:t>
            </a:r>
          </a:p>
        </p:txBody>
      </p:sp>
    </p:spTree>
    <p:extLst>
      <p:ext uri="{BB962C8B-B14F-4D97-AF65-F5344CB8AC3E}">
        <p14:creationId xmlns:p14="http://schemas.microsoft.com/office/powerpoint/2010/main" val="292714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986528"/>
          </a:xfrm>
          <a:prstGeom prst="rect">
            <a:avLst/>
          </a:prstGeom>
        </p:spPr>
        <p:txBody>
          <a:bodyPr wrap="square">
            <a:spAutoFit/>
          </a:bodyPr>
          <a:lstStyle/>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Hastanın ateşi 38 derecenin üstüne çıktığında ve 36 derecenin altına düştüğünde kan kültürü alınır. </a:t>
            </a:r>
          </a:p>
          <a:p>
            <a:pPr marL="285750" indent="-285750">
              <a:buFont typeface="Arial" panose="020B0604020202020204" pitchFamily="34" charset="0"/>
              <a:buChar char="•"/>
            </a:pPr>
            <a:endParaRPr lang="tr-TR" sz="32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Hastaya uygulanan bütün </a:t>
            </a:r>
            <a:r>
              <a:rPr lang="tr-TR" sz="3200" dirty="0" err="1">
                <a:solidFill>
                  <a:srgbClr val="000000"/>
                </a:solidFill>
                <a:latin typeface="Times New Roman" panose="02020603050405020304" pitchFamily="18" charset="0"/>
              </a:rPr>
              <a:t>invaziv</a:t>
            </a:r>
            <a:r>
              <a:rPr lang="tr-TR" sz="3200" dirty="0">
                <a:solidFill>
                  <a:srgbClr val="000000"/>
                </a:solidFill>
                <a:latin typeface="Times New Roman" panose="02020603050405020304" pitchFamily="18" charset="0"/>
              </a:rPr>
              <a:t> işlemler aseptik tekniğe uygun yapılır. Yapılacak her türlü müdahale ve uygulamalarda uygun koruyucu ekipman kullanılır. </a:t>
            </a:r>
          </a:p>
          <a:p>
            <a:pPr marL="285750" indent="-285750">
              <a:buFont typeface="Arial" panose="020B0604020202020204" pitchFamily="34" charset="0"/>
              <a:buChar char="•"/>
            </a:pPr>
            <a:endParaRPr lang="tr-TR" sz="32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Her yatak başında alkol bazlı el dezenfektanı bulundurulur. </a:t>
            </a:r>
          </a:p>
          <a:p>
            <a:pPr marL="285750" indent="-285750">
              <a:buFont typeface="Arial" panose="020B0604020202020204" pitchFamily="34" charset="0"/>
              <a:buChar char="•"/>
            </a:pPr>
            <a:endParaRPr lang="tr-TR" sz="32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Hasta ile her temastan önce ve sonra eller yıkanır. </a:t>
            </a:r>
          </a:p>
          <a:p>
            <a:pPr marL="285750" indent="-285750">
              <a:buFont typeface="Arial" panose="020B0604020202020204" pitchFamily="34" charset="0"/>
              <a:buChar char="•"/>
            </a:pPr>
            <a:endParaRPr lang="tr-TR" sz="32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3200" dirty="0">
                <a:solidFill>
                  <a:srgbClr val="000000"/>
                </a:solidFill>
                <a:latin typeface="Times New Roman" panose="02020603050405020304" pitchFamily="18" charset="0"/>
              </a:rPr>
              <a:t>Yoğun bakım temizlik personeli tarafından, “Yoğun Bakım Temizlik Planı ve Takip </a:t>
            </a:r>
            <a:r>
              <a:rPr lang="tr-TR" sz="3200" dirty="0" err="1">
                <a:solidFill>
                  <a:srgbClr val="000000"/>
                </a:solidFill>
                <a:latin typeface="Times New Roman" panose="02020603050405020304" pitchFamily="18" charset="0"/>
              </a:rPr>
              <a:t>Formu”nda</a:t>
            </a:r>
            <a:r>
              <a:rPr lang="tr-TR" sz="3200" dirty="0">
                <a:solidFill>
                  <a:srgbClr val="000000"/>
                </a:solidFill>
                <a:latin typeface="Times New Roman" panose="02020603050405020304" pitchFamily="18" charset="0"/>
              </a:rPr>
              <a:t> yer alan temizlik kurallarına uyularak temizlik yapılır. </a:t>
            </a:r>
          </a:p>
        </p:txBody>
      </p:sp>
    </p:spTree>
    <p:extLst>
      <p:ext uri="{BB962C8B-B14F-4D97-AF65-F5344CB8AC3E}">
        <p14:creationId xmlns:p14="http://schemas.microsoft.com/office/powerpoint/2010/main" val="101490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43269" y="0"/>
            <a:ext cx="8865705" cy="6215268"/>
          </a:xfrm>
          <a:prstGeom prst="rect">
            <a:avLst/>
          </a:prstGeom>
        </p:spPr>
      </p:pic>
      <p:sp>
        <p:nvSpPr>
          <p:cNvPr id="3" name="Dikdörtgen 2"/>
          <p:cNvSpPr/>
          <p:nvPr/>
        </p:nvSpPr>
        <p:spPr>
          <a:xfrm>
            <a:off x="1805350" y="6334780"/>
            <a:ext cx="9219768" cy="523220"/>
          </a:xfrm>
          <a:prstGeom prst="rect">
            <a:avLst/>
          </a:prstGeom>
        </p:spPr>
        <p:txBody>
          <a:bodyPr wrap="none">
            <a:spAutoFit/>
          </a:bodyPr>
          <a:lstStyle/>
          <a:p>
            <a:r>
              <a:rPr lang="tr-TR" sz="2800" b="1" dirty="0">
                <a:solidFill>
                  <a:srgbClr val="000000"/>
                </a:solidFill>
                <a:latin typeface="Times New Roman" panose="02020603050405020304" pitchFamily="18" charset="0"/>
              </a:rPr>
              <a:t>Şekil 1.1:Hasta ile her temastan önce ve sonra eller yıkanır.</a:t>
            </a:r>
            <a:endParaRPr lang="tr-TR" sz="2800" dirty="0"/>
          </a:p>
        </p:txBody>
      </p:sp>
    </p:spTree>
    <p:extLst>
      <p:ext uri="{BB962C8B-B14F-4D97-AF65-F5344CB8AC3E}">
        <p14:creationId xmlns:p14="http://schemas.microsoft.com/office/powerpoint/2010/main" val="268304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279" y="106017"/>
            <a:ext cx="11807686" cy="6494085"/>
          </a:xfrm>
          <a:prstGeom prst="rect">
            <a:avLst/>
          </a:prstGeom>
        </p:spPr>
        <p:txBody>
          <a:bodyPr wrap="square">
            <a:spAutoFit/>
          </a:bodyPr>
          <a:lstStyle/>
          <a:p>
            <a:pPr marL="342900" indent="-342900">
              <a:buFont typeface="Wingdings" panose="05000000000000000000" pitchFamily="2" charset="2"/>
              <a:buChar char="Ø"/>
            </a:pPr>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Tüm yüzeyler pürüzsüz, yuvarlak köseli, gözeneksiz kolay temizlenebilir, dezenfekte edilebilir nitelikte ve derzsiz malzeme ile kaplanmış olmalıdır. </a:t>
            </a:r>
          </a:p>
          <a:p>
            <a:pPr marL="285750" indent="-285750">
              <a:buFont typeface="Wingdings" panose="05000000000000000000" pitchFamily="2" charset="2"/>
              <a:buChar char="Ø"/>
            </a:pPr>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Yataklar arasında en az 1 metre mesafe bulundurulmalıdır.</a:t>
            </a:r>
          </a:p>
          <a:p>
            <a:r>
              <a:rPr lang="tr-TR" sz="3200" dirty="0">
                <a:solidFill>
                  <a:srgbClr val="000000"/>
                </a:solidFill>
                <a:latin typeface="Times New Roman" panose="02020603050405020304" pitchFamily="18" charset="0"/>
              </a:rPr>
              <a:t> </a:t>
            </a: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Lavabolarda sıvı sabun ve kâğıt havlu bulunmalı, ayrıca her hasta yatağı basında alkol bazlı el antiseptiği bulundurulmalıdır.</a:t>
            </a:r>
          </a:p>
          <a:p>
            <a:r>
              <a:rPr lang="tr-TR" sz="3200" dirty="0">
                <a:solidFill>
                  <a:srgbClr val="000000"/>
                </a:solidFill>
                <a:latin typeface="Times New Roman" panose="02020603050405020304" pitchFamily="18" charset="0"/>
              </a:rPr>
              <a:t> </a:t>
            </a: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Sıcaklık 21-24 derece, nem oranının %30-60 arasında olması sağlanmalıdır. </a:t>
            </a:r>
          </a:p>
          <a:p>
            <a:endParaRPr lang="tr-TR" sz="3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4004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001643"/>
          </a:xfrm>
          <a:prstGeom prst="rect">
            <a:avLst/>
          </a:prstGeom>
        </p:spPr>
        <p:txBody>
          <a:bodyPr wrap="square">
            <a:spAutoFit/>
          </a:bodyPr>
          <a:lstStyle/>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Ünite havalandırmasında en az % 90 etkinliğe sahip filtre sistemi ile desteklenen bir havalandırma sistemi önerilir. Tercihen hava saatte en az altı kez değişmelidir.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Filtre etkinliği en çok altı ayda bir partikül sayımı ile denetlenmeli ve gereğinde yada üretici firma önerileri doğrultusunda belirli aralıklarla değiştirilmeli ve kayıtlar saklanmalıdır.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YBÜ’nde izolasyon gereken hastalar için olanaklar ölçüsünde izolasyon odaları sağlanmalıdır. izolasyon odası sağlanamayan durumlarda </a:t>
            </a:r>
            <a:r>
              <a:rPr lang="tr-TR" sz="3200" dirty="0" err="1">
                <a:solidFill>
                  <a:srgbClr val="000000"/>
                </a:solidFill>
                <a:latin typeface="Times New Roman" panose="02020603050405020304" pitchFamily="18" charset="0"/>
              </a:rPr>
              <a:t>kohort</a:t>
            </a:r>
            <a:r>
              <a:rPr lang="tr-TR" sz="3200" dirty="0">
                <a:solidFill>
                  <a:srgbClr val="000000"/>
                </a:solidFill>
                <a:latin typeface="Times New Roman" panose="02020603050405020304" pitchFamily="18" charset="0"/>
              </a:rPr>
              <a:t> uygulanır. Her iki seçenek de uygulanamıyorsa Enfeksiyon kontrol ekibi görüsü alınmalıdır. </a:t>
            </a:r>
          </a:p>
        </p:txBody>
      </p:sp>
    </p:spTree>
    <p:extLst>
      <p:ext uri="{BB962C8B-B14F-4D97-AF65-F5344CB8AC3E}">
        <p14:creationId xmlns:p14="http://schemas.microsoft.com/office/powerpoint/2010/main" val="150563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018" y="0"/>
            <a:ext cx="12085982" cy="6494085"/>
          </a:xfrm>
          <a:prstGeom prst="rect">
            <a:avLst/>
          </a:prstGeom>
        </p:spPr>
        <p:txBody>
          <a:bodyPr wrap="square">
            <a:spAutoFit/>
          </a:bodyPr>
          <a:lstStyle/>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Laboratuvar örnekleri gönderilinceye kadar ayrı bir alanda tutulmalıdır.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YBÜ’nde temiz ve kirli işlemler için ayrılmış odalar bulunmalıdır.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Kirli oda olarak kullanılan yerde, kirli çamaşırlar için kapalı çamaşır torbası veya arabası, temizlik malzemeleri, yeniden kullanılacak tıbbi gereçlerin yıkama ve dezenfeksiyonunu sağlayabilecek bir lavabo bulunmalıdır.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Temiz oda olarak kullanılan yerde ise temiz çamaşırlar, steril paketli malzemeler, vb. bulunmalıdır.</a:t>
            </a:r>
          </a:p>
          <a:p>
            <a:endParaRPr lang="tr-TR" sz="3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5947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
            <a:ext cx="12192000" cy="7478970"/>
          </a:xfrm>
          <a:prstGeom prst="rect">
            <a:avLst/>
          </a:prstGeom>
        </p:spPr>
        <p:txBody>
          <a:bodyPr wrap="square">
            <a:spAutoFit/>
          </a:bodyPr>
          <a:lstStyle/>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Eğer iki ayrı oda sağlanamıyorsa temiz malzemeler için hastalara uzak bir bölümde kapalı dolaplar kullanılmalıdır. </a:t>
            </a:r>
          </a:p>
          <a:p>
            <a:pPr marL="285750" indent="-285750">
              <a:buFont typeface="Wingdings" panose="05000000000000000000" pitchFamily="2" charset="2"/>
              <a:buChar char="Ø"/>
            </a:pPr>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Ünite içinde kullanılmayan cihazlar (monitör, </a:t>
            </a:r>
            <a:r>
              <a:rPr lang="tr-TR" sz="3200" dirty="0" err="1">
                <a:solidFill>
                  <a:srgbClr val="000000"/>
                </a:solidFill>
                <a:latin typeface="Times New Roman" panose="02020603050405020304" pitchFamily="18" charset="0"/>
              </a:rPr>
              <a:t>küvöz</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ventilatör</a:t>
            </a:r>
            <a:r>
              <a:rPr lang="tr-TR" sz="3200" dirty="0">
                <a:solidFill>
                  <a:srgbClr val="000000"/>
                </a:solidFill>
                <a:latin typeface="Times New Roman" panose="02020603050405020304" pitchFamily="18" charset="0"/>
              </a:rPr>
              <a:t>, vb.) için ayrı bir alan sağlanmalıdır. </a:t>
            </a:r>
          </a:p>
          <a:p>
            <a:pPr marL="285750" indent="-285750">
              <a:buFont typeface="Wingdings" panose="05000000000000000000" pitchFamily="2" charset="2"/>
              <a:buChar char="Ø"/>
            </a:pPr>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Hastalar için kullanılan sürgü, ördek, derece, </a:t>
            </a:r>
            <a:r>
              <a:rPr lang="tr-TR" sz="3200" dirty="0" err="1">
                <a:solidFill>
                  <a:srgbClr val="000000"/>
                </a:solidFill>
                <a:latin typeface="Times New Roman" panose="02020603050405020304" pitchFamily="18" charset="0"/>
              </a:rPr>
              <a:t>disposible</a:t>
            </a:r>
            <a:r>
              <a:rPr lang="tr-TR" sz="3200" dirty="0">
                <a:solidFill>
                  <a:srgbClr val="000000"/>
                </a:solidFill>
                <a:latin typeface="Times New Roman" panose="02020603050405020304" pitchFamily="18" charset="0"/>
              </a:rPr>
              <a:t> veya kişiye özel olmalıdır.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Ünite çalışanlarının sağlık takipleri “Sağlık çalışanlarının sağlık takip </a:t>
            </a:r>
            <a:r>
              <a:rPr lang="tr-TR" sz="3200" dirty="0" err="1">
                <a:solidFill>
                  <a:srgbClr val="000000"/>
                </a:solidFill>
                <a:latin typeface="Times New Roman" panose="02020603050405020304" pitchFamily="18" charset="0"/>
              </a:rPr>
              <a:t>planı”na</a:t>
            </a:r>
            <a:r>
              <a:rPr lang="tr-TR" sz="3200" dirty="0">
                <a:solidFill>
                  <a:srgbClr val="000000"/>
                </a:solidFill>
                <a:latin typeface="Times New Roman" panose="02020603050405020304" pitchFamily="18" charset="0"/>
              </a:rPr>
              <a:t> uygun yapılmalıdır. </a:t>
            </a:r>
          </a:p>
          <a:p>
            <a:pPr marL="285750" indent="-285750">
              <a:buFont typeface="Wingdings" panose="05000000000000000000" pitchFamily="2" charset="2"/>
              <a:buChar char="Ø"/>
            </a:pPr>
            <a:endParaRPr lang="tr-TR" sz="3200" dirty="0"/>
          </a:p>
          <a:p>
            <a:pPr marL="285750" indent="-285750">
              <a:buFont typeface="Wingdings" panose="05000000000000000000" pitchFamily="2" charset="2"/>
              <a:buChar char="Ø"/>
            </a:pPr>
            <a:r>
              <a:rPr lang="tr-TR" sz="3200" dirty="0"/>
              <a:t>Ellerinde </a:t>
            </a:r>
            <a:r>
              <a:rPr lang="tr-TR" sz="3200" dirty="0" err="1"/>
              <a:t>eksüdatif</a:t>
            </a:r>
            <a:r>
              <a:rPr lang="tr-TR" sz="3200" dirty="0"/>
              <a:t> cilt lezyonları olan sağlık çalışanları hastalarla ya da tıbbi bakım gereçleri ile temas ederken eldiven giymelidir. </a:t>
            </a:r>
          </a:p>
          <a:p>
            <a:endParaRPr lang="tr-TR" sz="3200" dirty="0"/>
          </a:p>
        </p:txBody>
      </p:sp>
    </p:spTree>
    <p:extLst>
      <p:ext uri="{BB962C8B-B14F-4D97-AF65-F5344CB8AC3E}">
        <p14:creationId xmlns:p14="http://schemas.microsoft.com/office/powerpoint/2010/main" val="115340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986528"/>
          </a:xfrm>
          <a:prstGeom prst="rect">
            <a:avLst/>
          </a:prstGeom>
        </p:spPr>
        <p:txBody>
          <a:bodyPr wrap="square">
            <a:spAutoFit/>
          </a:bodyPr>
          <a:lstStyle/>
          <a:p>
            <a:pPr marL="285750" indent="-285750">
              <a:buFont typeface="Wingdings" panose="05000000000000000000" pitchFamily="2" charset="2"/>
              <a:buChar char="Ø"/>
            </a:pPr>
            <a:r>
              <a:rPr lang="tr-TR" sz="3200" dirty="0"/>
              <a:t>YBÜ’nde ziyaretçiler için uygun bariyer önlemleri alınmalıdır. Hastayla temas öncesi el hijyeni uygulaması sıkı şekilde denetlenmelidir. Enfeksiyon bulguları olan ziyaretçilerin üniteye girişi engellenmelidir.</a:t>
            </a:r>
          </a:p>
          <a:p>
            <a:pPr marL="285750" indent="-285750">
              <a:buFont typeface="Wingdings" panose="05000000000000000000" pitchFamily="2" charset="2"/>
              <a:buChar char="Ø"/>
            </a:pPr>
            <a:endParaRPr lang="tr-TR" sz="3200" dirty="0"/>
          </a:p>
          <a:p>
            <a:pPr marL="285750" indent="-285750">
              <a:buFont typeface="Wingdings" panose="05000000000000000000" pitchFamily="2" charset="2"/>
              <a:buChar char="Ø"/>
            </a:pPr>
            <a:r>
              <a:rPr lang="tr-TR" sz="3200" dirty="0"/>
              <a:t> </a:t>
            </a:r>
            <a:r>
              <a:rPr lang="tr-TR" sz="3200" dirty="0">
                <a:solidFill>
                  <a:srgbClr val="000000"/>
                </a:solidFill>
                <a:latin typeface="Times New Roman" panose="02020603050405020304" pitchFamily="18" charset="0"/>
              </a:rPr>
              <a:t>Enfeksiyonların önlenmesi ve kontrolü konusunda Enfeksiyon kontrol ekibi (EKE) talimatlarına uyulmalıdır.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Tüm hastaların bakımında “Standart önlemler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davranılmalıdır.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El hijyeni uygulamaları “El hijyeni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olarak yapılmalıdır.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endParaRPr lang="tr-TR" sz="3200" dirty="0"/>
          </a:p>
        </p:txBody>
      </p:sp>
    </p:spTree>
    <p:extLst>
      <p:ext uri="{BB962C8B-B14F-4D97-AF65-F5344CB8AC3E}">
        <p14:creationId xmlns:p14="http://schemas.microsoft.com/office/powerpoint/2010/main" val="230739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48" y="238539"/>
            <a:ext cx="11900452" cy="6309420"/>
          </a:xfrm>
          <a:prstGeom prst="rect">
            <a:avLst/>
          </a:prstGeom>
        </p:spPr>
        <p:txBody>
          <a:bodyPr wrap="square">
            <a:spAutoFit/>
          </a:bodyPr>
          <a:lstStyle/>
          <a:p>
            <a:pPr marL="342900" indent="-342900">
              <a:buFont typeface="Wingdings" panose="05000000000000000000" pitchFamily="2" charset="2"/>
              <a:buChar char="Ø"/>
            </a:pPr>
            <a:endParaRPr lang="tr-TR" sz="20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Eldiven kullanımında “Eldiven kullanımı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davranılmalıdır.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İzolasyondaki hastaların bakımı “İzolasyon önlemleri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olarak yapılmalıdır.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Dezenfeksiyon ve sterilizasyon ile ilgili uygulamalar “Sterilizasyon ve dezenfeksiyon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olarak</a:t>
            </a:r>
          </a:p>
          <a:p>
            <a:r>
              <a:rPr lang="tr-TR" sz="3200" dirty="0">
                <a:solidFill>
                  <a:srgbClr val="000000"/>
                </a:solidFill>
                <a:latin typeface="Times New Roman" panose="02020603050405020304" pitchFamily="18" charset="0"/>
              </a:rPr>
              <a:t> yapılmalıdır.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err="1">
                <a:solidFill>
                  <a:srgbClr val="000000"/>
                </a:solidFill>
                <a:latin typeface="Times New Roman" panose="02020603050405020304" pitchFamily="18" charset="0"/>
              </a:rPr>
              <a:t>Aspirasyon</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islemi</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Aspirasyon</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uygun olarak yapılmalıdır. </a:t>
            </a:r>
          </a:p>
        </p:txBody>
      </p:sp>
    </p:spTree>
    <p:extLst>
      <p:ext uri="{BB962C8B-B14F-4D97-AF65-F5344CB8AC3E}">
        <p14:creationId xmlns:p14="http://schemas.microsoft.com/office/powerpoint/2010/main" val="82661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81958"/>
            <a:ext cx="6096000" cy="649408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srgbClr val="0070C0"/>
                </a:solidFill>
                <a:effectLst/>
                <a:uLnTx/>
                <a:uFillTx/>
                <a:latin typeface="Arial" panose="020B0604020202020204" pitchFamily="34" charset="0"/>
              </a:rPr>
              <a:t>Yoğun Bakım Üniteleri İle İlgili Kavramlar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3200" b="0" i="0" u="none" strike="noStrike" kern="0" cap="none" spc="0" normalizeH="0" baseline="0" noProof="0" dirty="0" smtClean="0">
              <a:ln>
                <a:noFill/>
              </a:ln>
              <a:solidFill>
                <a:srgbClr val="0070C0"/>
              </a:solidFill>
              <a:effectLst/>
              <a:uLnTx/>
              <a:uFillTx/>
              <a:latin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srgbClr val="000000"/>
                </a:solidFill>
                <a:effectLst/>
                <a:uLnTx/>
                <a:uFillTx/>
                <a:latin typeface="Times New Roman" panose="02020603050405020304" pitchFamily="18" charset="0"/>
              </a:rPr>
              <a:t>    Yoğun bakım ünitesi: </a:t>
            </a:r>
            <a:r>
              <a:rPr kumimoji="0" lang="tr-TR" sz="3200" b="0" i="0" u="none" strike="noStrike" kern="0" cap="none" spc="0" normalizeH="0" baseline="0" noProof="0" dirty="0" smtClean="0">
                <a:ln>
                  <a:noFill/>
                </a:ln>
                <a:solidFill>
                  <a:srgbClr val="000000"/>
                </a:solidFill>
                <a:effectLst/>
                <a:uLnTx/>
                <a:uFillTx/>
                <a:latin typeface="Times New Roman" panose="02020603050405020304" pitchFamily="18" charset="0"/>
              </a:rPr>
              <a:t>Yaşamsal işlevlerinin bir kısmını kaybetmiş kritik hastaları destekleyip iyileşmesini amaçlayan, yerleşim biçimi ve hasta bakımı açısından ayrıcalık taşıyan ileri teknolojiye sahip cihazlarla donatılmış, 24 saat yaşamsal göstergelerin gözlemi yapılan </a:t>
            </a:r>
            <a:r>
              <a:rPr kumimoji="0" lang="tr-TR" sz="3200" b="0" i="0" u="none" strike="noStrike" kern="0" cap="none" spc="0" normalizeH="0" baseline="0" noProof="0" dirty="0" err="1" smtClean="0">
                <a:ln>
                  <a:noFill/>
                </a:ln>
                <a:solidFill>
                  <a:srgbClr val="000000"/>
                </a:solidFill>
                <a:effectLst/>
                <a:uLnTx/>
                <a:uFillTx/>
                <a:latin typeface="Times New Roman" panose="02020603050405020304" pitchFamily="18" charset="0"/>
              </a:rPr>
              <a:t>multidisipliner</a:t>
            </a:r>
            <a:r>
              <a:rPr kumimoji="0" lang="tr-TR" sz="3200" b="0" i="0" u="none" strike="noStrike" kern="0" cap="none" spc="0" normalizeH="0" baseline="0" noProof="0" dirty="0" smtClean="0">
                <a:ln>
                  <a:noFill/>
                </a:ln>
                <a:solidFill>
                  <a:srgbClr val="000000"/>
                </a:solidFill>
                <a:effectLst/>
                <a:uLnTx/>
                <a:uFillTx/>
                <a:latin typeface="Times New Roman" panose="02020603050405020304" pitchFamily="18" charset="0"/>
              </a:rPr>
              <a:t> çalışan kliniklerdir.</a:t>
            </a:r>
            <a:endParaRPr kumimoji="0" lang="tr-T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5047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986528"/>
          </a:xfrm>
          <a:prstGeom prst="rect">
            <a:avLst/>
          </a:prstGeom>
        </p:spPr>
        <p:txBody>
          <a:bodyPr wrap="square">
            <a:spAutoFit/>
          </a:bodyPr>
          <a:lstStyle/>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Trakeostomi bakımı “</a:t>
            </a:r>
            <a:r>
              <a:rPr lang="tr-TR" sz="3200" dirty="0" err="1">
                <a:solidFill>
                  <a:srgbClr val="000000"/>
                </a:solidFill>
                <a:latin typeface="Times New Roman" panose="02020603050405020304" pitchFamily="18" charset="0"/>
              </a:rPr>
              <a:t>Trakeostomili</a:t>
            </a:r>
            <a:r>
              <a:rPr lang="tr-TR" sz="3200" dirty="0">
                <a:solidFill>
                  <a:srgbClr val="000000"/>
                </a:solidFill>
                <a:latin typeface="Times New Roman" panose="02020603050405020304" pitchFamily="18" charset="0"/>
              </a:rPr>
              <a:t> hasta bakımı </a:t>
            </a:r>
            <a:r>
              <a:rPr lang="tr-TR" sz="3200" dirty="0" err="1">
                <a:solidFill>
                  <a:srgbClr val="000000"/>
                </a:solidFill>
                <a:latin typeface="Times New Roman" panose="02020603050405020304" pitchFamily="18" charset="0"/>
              </a:rPr>
              <a:t>talimatı”na</a:t>
            </a:r>
            <a:r>
              <a:rPr lang="tr-TR" sz="3200" dirty="0">
                <a:solidFill>
                  <a:srgbClr val="000000"/>
                </a:solidFill>
                <a:latin typeface="Times New Roman" panose="02020603050405020304" pitchFamily="18" charset="0"/>
              </a:rPr>
              <a:t> uygun olarak yapılmalıdır.</a:t>
            </a:r>
          </a:p>
          <a:p>
            <a:r>
              <a:rPr lang="tr-TR" sz="3200" dirty="0">
                <a:solidFill>
                  <a:srgbClr val="000000"/>
                </a:solidFill>
                <a:latin typeface="Times New Roman" panose="02020603050405020304" pitchFamily="18" charset="0"/>
              </a:rPr>
              <a:t> </a:t>
            </a:r>
          </a:p>
          <a:p>
            <a:pPr marL="285750" indent="-285750">
              <a:buFont typeface="Wingdings" panose="05000000000000000000" pitchFamily="2" charset="2"/>
              <a:buChar char="Ø"/>
            </a:pPr>
            <a:r>
              <a:rPr lang="tr-TR" sz="3200" dirty="0" err="1">
                <a:solidFill>
                  <a:srgbClr val="000000"/>
                </a:solidFill>
                <a:latin typeface="Times New Roman" panose="02020603050405020304" pitchFamily="18" charset="0"/>
              </a:rPr>
              <a:t>Pnömoninin</a:t>
            </a:r>
            <a:r>
              <a:rPr lang="tr-TR" sz="3200" dirty="0">
                <a:solidFill>
                  <a:srgbClr val="000000"/>
                </a:solidFill>
                <a:latin typeface="Times New Roman" panose="02020603050405020304" pitchFamily="18" charset="0"/>
              </a:rPr>
              <a:t> önlenmesi için “</a:t>
            </a:r>
            <a:r>
              <a:rPr lang="tr-TR" sz="3200" dirty="0" err="1">
                <a:solidFill>
                  <a:srgbClr val="000000"/>
                </a:solidFill>
                <a:latin typeface="Times New Roman" panose="02020603050405020304" pitchFamily="18" charset="0"/>
              </a:rPr>
              <a:t>Pnömoni</a:t>
            </a:r>
            <a:r>
              <a:rPr lang="tr-TR" sz="3200" dirty="0">
                <a:solidFill>
                  <a:srgbClr val="000000"/>
                </a:solidFill>
                <a:latin typeface="Times New Roman" panose="02020603050405020304" pitchFamily="18" charset="0"/>
              </a:rPr>
              <a:t> ve </a:t>
            </a:r>
            <a:r>
              <a:rPr lang="tr-TR" sz="3200" dirty="0" err="1">
                <a:solidFill>
                  <a:srgbClr val="000000"/>
                </a:solidFill>
                <a:latin typeface="Times New Roman" panose="02020603050405020304" pitchFamily="18" charset="0"/>
              </a:rPr>
              <a:t>ventilatör</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iliskili</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pnömoni</a:t>
            </a:r>
            <a:r>
              <a:rPr lang="tr-TR" sz="3200" dirty="0">
                <a:solidFill>
                  <a:srgbClr val="000000"/>
                </a:solidFill>
                <a:latin typeface="Times New Roman" panose="02020603050405020304" pitchFamily="18" charset="0"/>
              </a:rPr>
              <a:t> (V_P) önleme </a:t>
            </a:r>
            <a:r>
              <a:rPr lang="tr-TR" sz="3200" dirty="0" err="1">
                <a:solidFill>
                  <a:srgbClr val="000000"/>
                </a:solidFill>
                <a:latin typeface="Times New Roman" panose="02020603050405020304" pitchFamily="18" charset="0"/>
              </a:rPr>
              <a:t>talimatı”na</a:t>
            </a:r>
            <a:r>
              <a:rPr lang="tr-TR" sz="3200" dirty="0">
                <a:solidFill>
                  <a:srgbClr val="000000"/>
                </a:solidFill>
                <a:latin typeface="Times New Roman" panose="02020603050405020304" pitchFamily="18" charset="0"/>
              </a:rPr>
              <a:t> uyulmalıdır.</a:t>
            </a:r>
          </a:p>
          <a:p>
            <a:r>
              <a:rPr lang="tr-TR" sz="3200" dirty="0">
                <a:solidFill>
                  <a:srgbClr val="000000"/>
                </a:solidFill>
                <a:latin typeface="Times New Roman" panose="02020603050405020304" pitchFamily="18" charset="0"/>
              </a:rPr>
              <a:t> </a:t>
            </a:r>
          </a:p>
          <a:p>
            <a:pPr marL="285750" indent="-285750">
              <a:buFont typeface="Wingdings" panose="05000000000000000000" pitchFamily="2" charset="2"/>
              <a:buChar char="Ø"/>
            </a:pPr>
            <a:r>
              <a:rPr lang="tr-TR" sz="3200" dirty="0" err="1">
                <a:solidFill>
                  <a:srgbClr val="000000"/>
                </a:solidFill>
                <a:latin typeface="Times New Roman" panose="02020603050405020304" pitchFamily="18" charset="0"/>
              </a:rPr>
              <a:t>Kateter</a:t>
            </a:r>
            <a:r>
              <a:rPr lang="tr-TR" sz="3200" dirty="0">
                <a:solidFill>
                  <a:srgbClr val="000000"/>
                </a:solidFill>
                <a:latin typeface="Times New Roman" panose="02020603050405020304" pitchFamily="18" charset="0"/>
              </a:rPr>
              <a:t> enfeksiyonlarının önlenmesi için “</a:t>
            </a:r>
            <a:r>
              <a:rPr lang="tr-TR" sz="3200" dirty="0" err="1">
                <a:solidFill>
                  <a:srgbClr val="000000"/>
                </a:solidFill>
                <a:latin typeface="Times New Roman" panose="02020603050405020304" pitchFamily="18" charset="0"/>
              </a:rPr>
              <a:t>Kateter</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iliskili</a:t>
            </a:r>
            <a:r>
              <a:rPr lang="tr-TR" sz="3200" dirty="0">
                <a:solidFill>
                  <a:srgbClr val="000000"/>
                </a:solidFill>
                <a:latin typeface="Times New Roman" panose="02020603050405020304" pitchFamily="18" charset="0"/>
              </a:rPr>
              <a:t> kan dolaşımı enfeksiyonlarını önleme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uyulmalıdır.</a:t>
            </a:r>
          </a:p>
          <a:p>
            <a:pPr marL="285750" indent="-285750">
              <a:buFont typeface="Wingdings" panose="05000000000000000000" pitchFamily="2" charset="2"/>
              <a:buChar char="Ø"/>
            </a:pPr>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Üriner sistem enfeksiyonlarının önlenmesi için “</a:t>
            </a:r>
            <a:r>
              <a:rPr lang="tr-TR" sz="3200" dirty="0" err="1">
                <a:solidFill>
                  <a:srgbClr val="000000"/>
                </a:solidFill>
                <a:latin typeface="Times New Roman" panose="02020603050405020304" pitchFamily="18" charset="0"/>
              </a:rPr>
              <a:t>Kateter</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iliskili</a:t>
            </a:r>
            <a:r>
              <a:rPr lang="tr-TR" sz="3200" dirty="0">
                <a:solidFill>
                  <a:srgbClr val="000000"/>
                </a:solidFill>
                <a:latin typeface="Times New Roman" panose="02020603050405020304" pitchFamily="18" charset="0"/>
              </a:rPr>
              <a:t> </a:t>
            </a:r>
            <a:r>
              <a:rPr lang="tr-TR" sz="3200" dirty="0" err="1">
                <a:solidFill>
                  <a:srgbClr val="000000"/>
                </a:solidFill>
                <a:latin typeface="Times New Roman" panose="02020603050405020304" pitchFamily="18" charset="0"/>
              </a:rPr>
              <a:t>üriner</a:t>
            </a:r>
            <a:r>
              <a:rPr lang="tr-TR" sz="3200" dirty="0">
                <a:solidFill>
                  <a:srgbClr val="000000"/>
                </a:solidFill>
                <a:latin typeface="Times New Roman" panose="02020603050405020304" pitchFamily="18" charset="0"/>
              </a:rPr>
              <a:t> sistem enfeksiyonlarını önleme prosedürü” uyulmalıdır. </a:t>
            </a:r>
          </a:p>
          <a:p>
            <a:endParaRPr lang="tr-TR" sz="32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200" dirty="0">
                <a:solidFill>
                  <a:srgbClr val="000000"/>
                </a:solidFill>
                <a:latin typeface="Times New Roman" panose="02020603050405020304" pitchFamily="18" charset="0"/>
              </a:rPr>
              <a:t>Cerrahi alan enfeksiyonlarının önlenmesi için “Cerrahi alan enfeksiyonlarının önlenmesi </a:t>
            </a:r>
            <a:r>
              <a:rPr lang="tr-TR" sz="3200" dirty="0" err="1">
                <a:solidFill>
                  <a:srgbClr val="000000"/>
                </a:solidFill>
                <a:latin typeface="Times New Roman" panose="02020603050405020304" pitchFamily="18" charset="0"/>
              </a:rPr>
              <a:t>prosedürü”ne</a:t>
            </a:r>
            <a:r>
              <a:rPr lang="tr-TR" sz="3200" dirty="0">
                <a:solidFill>
                  <a:srgbClr val="000000"/>
                </a:solidFill>
                <a:latin typeface="Times New Roman" panose="02020603050405020304" pitchFamily="18" charset="0"/>
              </a:rPr>
              <a:t> uyulmalıdır</a:t>
            </a:r>
          </a:p>
        </p:txBody>
      </p:sp>
    </p:spTree>
    <p:extLst>
      <p:ext uri="{BB962C8B-B14F-4D97-AF65-F5344CB8AC3E}">
        <p14:creationId xmlns:p14="http://schemas.microsoft.com/office/powerpoint/2010/main" val="183095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5287" y="225287"/>
            <a:ext cx="11449878" cy="5632311"/>
          </a:xfrm>
          <a:prstGeom prst="rect">
            <a:avLst/>
          </a:prstGeom>
        </p:spPr>
        <p:txBody>
          <a:bodyPr wrap="square">
            <a:spAutoFit/>
          </a:bodyPr>
          <a:lstStyle/>
          <a:p>
            <a:pPr marL="285750" indent="-285750">
              <a:buFont typeface="Wingdings" panose="05000000000000000000" pitchFamily="2" charset="2"/>
              <a:buChar char="Ø"/>
            </a:pPr>
            <a:r>
              <a:rPr lang="tr-TR" sz="3000" dirty="0">
                <a:solidFill>
                  <a:srgbClr val="000000"/>
                </a:solidFill>
                <a:latin typeface="Times New Roman" panose="02020603050405020304" pitchFamily="18" charset="0"/>
              </a:rPr>
              <a:t>Riskli yaralanma ve </a:t>
            </a:r>
            <a:r>
              <a:rPr lang="tr-TR" sz="3000" dirty="0" err="1">
                <a:solidFill>
                  <a:srgbClr val="000000"/>
                </a:solidFill>
                <a:latin typeface="Times New Roman" panose="02020603050405020304" pitchFamily="18" charset="0"/>
              </a:rPr>
              <a:t>maruziyet</a:t>
            </a:r>
            <a:r>
              <a:rPr lang="tr-TR" sz="3000" dirty="0">
                <a:solidFill>
                  <a:srgbClr val="000000"/>
                </a:solidFill>
                <a:latin typeface="Times New Roman" panose="02020603050405020304" pitchFamily="18" charset="0"/>
              </a:rPr>
              <a:t> durumlarında “Kan ve vücut sıvılarının sıçramasına maruz kalan </a:t>
            </a:r>
            <a:r>
              <a:rPr lang="tr-TR" sz="3000" dirty="0" err="1">
                <a:solidFill>
                  <a:srgbClr val="000000"/>
                </a:solidFill>
                <a:latin typeface="Times New Roman" panose="02020603050405020304" pitchFamily="18" charset="0"/>
              </a:rPr>
              <a:t>çalısan</a:t>
            </a:r>
            <a:r>
              <a:rPr lang="tr-TR" sz="3000" dirty="0">
                <a:solidFill>
                  <a:srgbClr val="000000"/>
                </a:solidFill>
                <a:latin typeface="Times New Roman" panose="02020603050405020304" pitchFamily="18" charset="0"/>
              </a:rPr>
              <a:t> bildirim talimatı” ile “Kesici delici alet yaralanmaları bildirim </a:t>
            </a:r>
            <a:r>
              <a:rPr lang="tr-TR" sz="3000" dirty="0" err="1">
                <a:solidFill>
                  <a:srgbClr val="000000"/>
                </a:solidFill>
                <a:latin typeface="Times New Roman" panose="02020603050405020304" pitchFamily="18" charset="0"/>
              </a:rPr>
              <a:t>talimatı”na</a:t>
            </a:r>
            <a:r>
              <a:rPr lang="tr-TR" sz="3000" dirty="0">
                <a:solidFill>
                  <a:srgbClr val="000000"/>
                </a:solidFill>
                <a:latin typeface="Times New Roman" panose="02020603050405020304" pitchFamily="18" charset="0"/>
              </a:rPr>
              <a:t> göre gerekli uygulamalar yapılır. </a:t>
            </a:r>
          </a:p>
          <a:p>
            <a:endParaRPr lang="tr-TR" sz="30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000" dirty="0">
                <a:solidFill>
                  <a:srgbClr val="000000"/>
                </a:solidFill>
                <a:latin typeface="Times New Roman" panose="02020603050405020304" pitchFamily="18" charset="0"/>
              </a:rPr>
              <a:t>Çöp kovaları el değmeden açılıp kapanabilmeli ve tüm uygulamalarda “Atık yönetimi </a:t>
            </a:r>
            <a:r>
              <a:rPr lang="tr-TR" sz="3000" dirty="0" err="1">
                <a:solidFill>
                  <a:srgbClr val="000000"/>
                </a:solidFill>
                <a:latin typeface="Times New Roman" panose="02020603050405020304" pitchFamily="18" charset="0"/>
              </a:rPr>
              <a:t>prosedürü”ne</a:t>
            </a:r>
            <a:r>
              <a:rPr lang="tr-TR" sz="3000" dirty="0">
                <a:solidFill>
                  <a:srgbClr val="000000"/>
                </a:solidFill>
                <a:latin typeface="Times New Roman" panose="02020603050405020304" pitchFamily="18" charset="0"/>
              </a:rPr>
              <a:t> uyulmalıdır.</a:t>
            </a:r>
          </a:p>
          <a:p>
            <a:r>
              <a:rPr lang="tr-TR" sz="3000" dirty="0">
                <a:solidFill>
                  <a:srgbClr val="000000"/>
                </a:solidFill>
                <a:latin typeface="Times New Roman" panose="02020603050405020304" pitchFamily="18" charset="0"/>
              </a:rPr>
              <a:t> </a:t>
            </a:r>
          </a:p>
          <a:p>
            <a:pPr marL="285750" indent="-285750">
              <a:buFont typeface="Wingdings" panose="05000000000000000000" pitchFamily="2" charset="2"/>
              <a:buChar char="Ø"/>
            </a:pPr>
            <a:r>
              <a:rPr lang="tr-TR" sz="3000" dirty="0">
                <a:solidFill>
                  <a:srgbClr val="000000"/>
                </a:solidFill>
                <a:latin typeface="Times New Roman" panose="02020603050405020304" pitchFamily="18" charset="0"/>
              </a:rPr>
              <a:t>Ünite temizliği “</a:t>
            </a:r>
            <a:r>
              <a:rPr lang="tr-TR" sz="3000" dirty="0" err="1">
                <a:solidFill>
                  <a:srgbClr val="000000"/>
                </a:solidFill>
                <a:latin typeface="Times New Roman" panose="02020603050405020304" pitchFamily="18" charset="0"/>
              </a:rPr>
              <a:t>Yogun</a:t>
            </a:r>
            <a:r>
              <a:rPr lang="tr-TR" sz="3000" dirty="0">
                <a:solidFill>
                  <a:srgbClr val="000000"/>
                </a:solidFill>
                <a:latin typeface="Times New Roman" panose="02020603050405020304" pitchFamily="18" charset="0"/>
              </a:rPr>
              <a:t> bakım üniteleri temizlik </a:t>
            </a:r>
            <a:r>
              <a:rPr lang="tr-TR" sz="3000" dirty="0" err="1">
                <a:solidFill>
                  <a:srgbClr val="000000"/>
                </a:solidFill>
                <a:latin typeface="Times New Roman" panose="02020603050405020304" pitchFamily="18" charset="0"/>
              </a:rPr>
              <a:t>talimatı”na</a:t>
            </a:r>
            <a:r>
              <a:rPr lang="tr-TR" sz="3000" dirty="0">
                <a:solidFill>
                  <a:srgbClr val="000000"/>
                </a:solidFill>
                <a:latin typeface="Times New Roman" panose="02020603050405020304" pitchFamily="18" charset="0"/>
              </a:rPr>
              <a:t> uygun olarak yapılmalıdır. </a:t>
            </a:r>
          </a:p>
          <a:p>
            <a:endParaRPr lang="tr-TR" sz="3000"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tr-TR" sz="3000" dirty="0">
                <a:solidFill>
                  <a:srgbClr val="000000"/>
                </a:solidFill>
                <a:latin typeface="Times New Roman" panose="02020603050405020304" pitchFamily="18" charset="0"/>
              </a:rPr>
              <a:t>Kirli çamaşırlar “Kirli çamaşırların toplanması, taşınması ve transferi talimatına uygun olarak toplamalı ve çamaşırhaneye gönderilmelidir. </a:t>
            </a:r>
          </a:p>
        </p:txBody>
      </p:sp>
    </p:spTree>
    <p:extLst>
      <p:ext uri="{BB962C8B-B14F-4D97-AF65-F5344CB8AC3E}">
        <p14:creationId xmlns:p14="http://schemas.microsoft.com/office/powerpoint/2010/main" val="401337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24070" y="222191"/>
            <a:ext cx="11383617" cy="71561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p>
        </p:txBody>
      </p:sp>
      <p:sp>
        <p:nvSpPr>
          <p:cNvPr id="4" name="Dikdörtgen 3"/>
          <p:cNvSpPr/>
          <p:nvPr/>
        </p:nvSpPr>
        <p:spPr>
          <a:xfrm>
            <a:off x="189813" y="1205948"/>
            <a:ext cx="11852132" cy="4031873"/>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    </a:t>
            </a:r>
            <a:r>
              <a:rPr lang="tr-TR" sz="3200" dirty="0" smtClean="0">
                <a:solidFill>
                  <a:srgbClr val="000000"/>
                </a:solidFill>
                <a:latin typeface="Times New Roman" panose="02020603050405020304" pitchFamily="18" charset="0"/>
              </a:rPr>
              <a:t> </a:t>
            </a:r>
            <a:endParaRPr lang="tr-TR" sz="3200" dirty="0">
              <a:solidFill>
                <a:srgbClr val="000000"/>
              </a:solidFill>
              <a:latin typeface="Times New Roman" panose="02020603050405020304" pitchFamily="18" charset="0"/>
            </a:endParaRPr>
          </a:p>
          <a:p>
            <a:pPr algn="just"/>
            <a:r>
              <a:rPr lang="tr-TR" sz="3200" dirty="0">
                <a:solidFill>
                  <a:srgbClr val="000000"/>
                </a:solidFill>
                <a:latin typeface="Times New Roman" panose="02020603050405020304" pitchFamily="18" charset="0"/>
              </a:rPr>
              <a:t>       Bir ya da birden fazla organın geçici olarak yetersizliği nedeni ile vücudun aksamış olan fonksiyonlarının, esas neden ortadan kalkıncaya kadar desteklenmesi ve bu süreç içerisinde hastanın hayatta kalmasının sağlanmasına yönelik faaliyetleri kapsayan ve özellikle yapay solunum cihazı başta olmak üzere her türlü cihaz ve teknolojiyi kullanan bilgi ve yetenekleri buna uygun doktor ve hemşirelerin bulunduğu özel bir ünitedir. </a:t>
            </a:r>
            <a:endParaRPr lang="tr-TR" sz="3200" dirty="0"/>
          </a:p>
        </p:txBody>
      </p:sp>
    </p:spTree>
    <p:extLst>
      <p:ext uri="{BB962C8B-B14F-4D97-AF65-F5344CB8AC3E}">
        <p14:creationId xmlns:p14="http://schemas.microsoft.com/office/powerpoint/2010/main" val="16609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79580" y="414438"/>
            <a:ext cx="8521933" cy="4324497"/>
          </a:xfrm>
          <a:prstGeom prst="rect">
            <a:avLst/>
          </a:prstGeom>
        </p:spPr>
      </p:pic>
      <p:sp>
        <p:nvSpPr>
          <p:cNvPr id="3" name="Dikdörtgen 2"/>
          <p:cNvSpPr/>
          <p:nvPr/>
        </p:nvSpPr>
        <p:spPr>
          <a:xfrm>
            <a:off x="1350498" y="5034356"/>
            <a:ext cx="9805181" cy="523220"/>
          </a:xfrm>
          <a:prstGeom prst="rect">
            <a:avLst/>
          </a:prstGeom>
        </p:spPr>
        <p:txBody>
          <a:bodyPr wrap="square">
            <a:spAutoFit/>
          </a:bodyPr>
          <a:lstStyle/>
          <a:p>
            <a:r>
              <a:rPr lang="tr-TR" sz="2800" b="1" dirty="0">
                <a:solidFill>
                  <a:srgbClr val="000000"/>
                </a:solidFill>
                <a:latin typeface="Times New Roman" panose="02020603050405020304" pitchFamily="18" charset="0"/>
              </a:rPr>
              <a:t>Resim 1.97:Merkezi bir monitörle hastaların sürekli izlenmesi </a:t>
            </a:r>
            <a:endParaRPr lang="tr-TR" sz="2800" dirty="0"/>
          </a:p>
        </p:txBody>
      </p:sp>
    </p:spTree>
    <p:extLst>
      <p:ext uri="{BB962C8B-B14F-4D97-AF65-F5344CB8AC3E}">
        <p14:creationId xmlns:p14="http://schemas.microsoft.com/office/powerpoint/2010/main" val="420713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92247" y="381148"/>
            <a:ext cx="6924069" cy="4612882"/>
          </a:xfrm>
          <a:prstGeom prst="rect">
            <a:avLst/>
          </a:prstGeom>
        </p:spPr>
      </p:pic>
      <p:sp>
        <p:nvSpPr>
          <p:cNvPr id="3" name="Dikdörtgen 2"/>
          <p:cNvSpPr/>
          <p:nvPr/>
        </p:nvSpPr>
        <p:spPr>
          <a:xfrm>
            <a:off x="3776157" y="5171607"/>
            <a:ext cx="4556247" cy="584775"/>
          </a:xfrm>
          <a:prstGeom prst="rect">
            <a:avLst/>
          </a:prstGeom>
        </p:spPr>
        <p:txBody>
          <a:bodyPr wrap="none">
            <a:spAutoFit/>
          </a:bodyPr>
          <a:lstStyle/>
          <a:p>
            <a:r>
              <a:rPr lang="tr-TR" sz="3200" b="1" dirty="0">
                <a:solidFill>
                  <a:srgbClr val="000000"/>
                </a:solidFill>
                <a:latin typeface="Times New Roman" panose="02020603050405020304" pitchFamily="18" charset="0"/>
              </a:rPr>
              <a:t>Resim1.98: Yoğun bakım</a:t>
            </a:r>
            <a:endParaRPr lang="tr-TR" sz="3200" dirty="0"/>
          </a:p>
        </p:txBody>
      </p:sp>
    </p:spTree>
    <p:extLst>
      <p:ext uri="{BB962C8B-B14F-4D97-AF65-F5344CB8AC3E}">
        <p14:creationId xmlns:p14="http://schemas.microsoft.com/office/powerpoint/2010/main" val="39384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96401" y="331552"/>
            <a:ext cx="7187560" cy="4296719"/>
          </a:xfrm>
          <a:prstGeom prst="rect">
            <a:avLst/>
          </a:prstGeom>
        </p:spPr>
      </p:pic>
      <p:sp>
        <p:nvSpPr>
          <p:cNvPr id="3" name="Dikdörtgen 2"/>
          <p:cNvSpPr/>
          <p:nvPr/>
        </p:nvSpPr>
        <p:spPr>
          <a:xfrm>
            <a:off x="2468509" y="4973597"/>
            <a:ext cx="8041369" cy="584775"/>
          </a:xfrm>
          <a:prstGeom prst="rect">
            <a:avLst/>
          </a:prstGeom>
        </p:spPr>
        <p:txBody>
          <a:bodyPr wrap="none">
            <a:spAutoFit/>
          </a:bodyPr>
          <a:lstStyle/>
          <a:p>
            <a:r>
              <a:rPr lang="tr-TR" sz="3200" b="1" dirty="0">
                <a:solidFill>
                  <a:srgbClr val="000000"/>
                </a:solidFill>
                <a:latin typeface="Times New Roman" panose="02020603050405020304" pitchFamily="18" charset="0"/>
              </a:rPr>
              <a:t>Resim1.98: Yeni Doğan Yoğun Bakım Ünitesi</a:t>
            </a:r>
            <a:endParaRPr lang="tr-TR" sz="3200" dirty="0"/>
          </a:p>
        </p:txBody>
      </p:sp>
    </p:spTree>
    <p:extLst>
      <p:ext uri="{BB962C8B-B14F-4D97-AF65-F5344CB8AC3E}">
        <p14:creationId xmlns:p14="http://schemas.microsoft.com/office/powerpoint/2010/main" val="153733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1332"/>
            <a:ext cx="12192000" cy="461665"/>
          </a:xfrm>
          <a:prstGeom prst="rect">
            <a:avLst/>
          </a:prstGeom>
        </p:spPr>
        <p:txBody>
          <a:bodyPr wrap="square">
            <a:spAutoFit/>
          </a:bodyPr>
          <a:lstStyle/>
          <a:p>
            <a:r>
              <a:rPr lang="tr-TR" sz="2400" b="1" dirty="0" smtClean="0">
                <a:solidFill>
                  <a:srgbClr val="0070C0"/>
                </a:solidFill>
                <a:latin typeface="Arial" panose="020B0604020202020204" pitchFamily="34" charset="0"/>
              </a:rPr>
              <a:t>Yoğun </a:t>
            </a:r>
            <a:r>
              <a:rPr lang="tr-TR" sz="2400" b="1" dirty="0">
                <a:solidFill>
                  <a:srgbClr val="0070C0"/>
                </a:solidFill>
                <a:latin typeface="Arial" panose="020B0604020202020204" pitchFamily="34" charset="0"/>
              </a:rPr>
              <a:t>Bakım Servislerinin Asgari Donanım, Personel ve Hizmet Standartları </a:t>
            </a:r>
            <a:endParaRPr lang="tr-TR" sz="2400" dirty="0">
              <a:solidFill>
                <a:srgbClr val="0070C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4279168788"/>
              </p:ext>
            </p:extLst>
          </p:nvPr>
        </p:nvGraphicFramePr>
        <p:xfrm>
          <a:off x="0" y="512997"/>
          <a:ext cx="12191999" cy="6277904"/>
        </p:xfrm>
        <a:graphic>
          <a:graphicData uri="http://schemas.openxmlformats.org/drawingml/2006/table">
            <a:tbl>
              <a:tblPr firstRow="1" bandRow="1">
                <a:tableStyleId>{5C22544A-7EE6-4342-B048-85BDC9FD1C3A}</a:tableStyleId>
              </a:tblPr>
              <a:tblGrid>
                <a:gridCol w="1149415">
                  <a:extLst>
                    <a:ext uri="{9D8B030D-6E8A-4147-A177-3AD203B41FA5}">
                      <a16:colId xmlns="" xmlns:a16="http://schemas.microsoft.com/office/drawing/2014/main" val="1104192945"/>
                    </a:ext>
                  </a:extLst>
                </a:gridCol>
                <a:gridCol w="4200834">
                  <a:extLst>
                    <a:ext uri="{9D8B030D-6E8A-4147-A177-3AD203B41FA5}">
                      <a16:colId xmlns="" xmlns:a16="http://schemas.microsoft.com/office/drawing/2014/main" val="3158830183"/>
                    </a:ext>
                  </a:extLst>
                </a:gridCol>
                <a:gridCol w="3285752">
                  <a:extLst>
                    <a:ext uri="{9D8B030D-6E8A-4147-A177-3AD203B41FA5}">
                      <a16:colId xmlns="" xmlns:a16="http://schemas.microsoft.com/office/drawing/2014/main" val="1316343062"/>
                    </a:ext>
                  </a:extLst>
                </a:gridCol>
                <a:gridCol w="3555998">
                  <a:extLst>
                    <a:ext uri="{9D8B030D-6E8A-4147-A177-3AD203B41FA5}">
                      <a16:colId xmlns="" xmlns:a16="http://schemas.microsoft.com/office/drawing/2014/main" val="4243920484"/>
                    </a:ext>
                  </a:extLst>
                </a:gridCol>
              </a:tblGrid>
              <a:tr h="1076652">
                <a:tc>
                  <a:txBody>
                    <a:bodyPr/>
                    <a:lstStyle/>
                    <a:p>
                      <a:pPr algn="l"/>
                      <a:r>
                        <a:rPr lang="tr-TR" sz="2000" b="1" i="0" u="none" strike="noStrike" baseline="0" dirty="0">
                          <a:solidFill>
                            <a:srgbClr val="000000"/>
                          </a:solidFill>
                          <a:latin typeface="Times New Roman" panose="02020603050405020304" pitchFamily="18" charset="0"/>
                        </a:rPr>
                        <a:t>Üniteler </a:t>
                      </a:r>
                      <a:r>
                        <a:rPr lang="tr-TR" sz="1800" b="0" i="0" u="none" strike="noStrike" baseline="0" dirty="0">
                          <a:solidFill>
                            <a:srgbClr val="000000"/>
                          </a:solidFill>
                          <a:latin typeface="Times New Roman" panose="02020603050405020304" pitchFamily="18" charset="0"/>
                        </a:rPr>
                        <a:t>	</a:t>
                      </a:r>
                    </a:p>
                    <a:p>
                      <a:endParaRPr lang="tr-TR" dirty="0"/>
                    </a:p>
                  </a:txBody>
                  <a:tcPr anchor="ctr">
                    <a:solidFill>
                      <a:schemeClr val="accent2"/>
                    </a:solidFill>
                  </a:tcPr>
                </a:tc>
                <a:tc>
                  <a:txBody>
                    <a:bodyPr/>
                    <a:lstStyle/>
                    <a:p>
                      <a:pPr algn="ctr"/>
                      <a:r>
                        <a:rPr lang="tr-TR" sz="2800" b="1" i="0" u="none" strike="noStrike" baseline="0" dirty="0">
                          <a:solidFill>
                            <a:srgbClr val="000000"/>
                          </a:solidFill>
                          <a:latin typeface="Times New Roman" panose="02020603050405020304" pitchFamily="18" charset="0"/>
                        </a:rPr>
                        <a:t>1. Basamak Yoğun Bakım Ünitesi</a:t>
                      </a:r>
                      <a:endParaRPr lang="tr-TR" sz="1800" b="0" i="0" u="none" strike="noStrike" baseline="0" dirty="0">
                        <a:solidFill>
                          <a:srgbClr val="000000"/>
                        </a:solidFill>
                        <a:latin typeface="Times New Roman" panose="02020603050405020304" pitchFamily="18" charset="0"/>
                      </a:endParaRPr>
                    </a:p>
                  </a:txBody>
                  <a:tcPr anchor="ctr">
                    <a:solidFill>
                      <a:schemeClr val="accent2"/>
                    </a:solidFill>
                  </a:tcPr>
                </a:tc>
                <a:tc>
                  <a:txBody>
                    <a:bodyPr/>
                    <a:lstStyle/>
                    <a:p>
                      <a:pPr algn="ctr"/>
                      <a:r>
                        <a:rPr lang="tr-TR" sz="2800" b="1" i="0" u="none" strike="noStrike" baseline="0" dirty="0">
                          <a:solidFill>
                            <a:srgbClr val="000000"/>
                          </a:solidFill>
                          <a:latin typeface="Times New Roman" panose="02020603050405020304" pitchFamily="18" charset="0"/>
                        </a:rPr>
                        <a:t>2. Basamak Yoğun Bakım Ünitesi </a:t>
                      </a:r>
                      <a:endParaRPr lang="tr-TR" sz="1800" b="0" i="0" u="none" strike="noStrike" baseline="0" dirty="0">
                        <a:solidFill>
                          <a:srgbClr val="000000"/>
                        </a:solidFill>
                        <a:latin typeface="Times New Roman" panose="02020603050405020304" pitchFamily="18" charset="0"/>
                      </a:endParaRPr>
                    </a:p>
                  </a:txBody>
                  <a:tcPr>
                    <a:solidFill>
                      <a:schemeClr val="accent2"/>
                    </a:solidFill>
                  </a:tcPr>
                </a:tc>
                <a:tc>
                  <a:txBody>
                    <a:bodyPr/>
                    <a:lstStyle/>
                    <a:p>
                      <a:pPr algn="ctr"/>
                      <a:r>
                        <a:rPr lang="tr-TR" sz="2800" b="1" i="0" u="none" strike="noStrike" baseline="0" dirty="0">
                          <a:solidFill>
                            <a:srgbClr val="000000"/>
                          </a:solidFill>
                          <a:latin typeface="Times New Roman" panose="02020603050405020304" pitchFamily="18" charset="0"/>
                        </a:rPr>
                        <a:t>3. Basamak Yoğun Bakım Ünitesi </a:t>
                      </a:r>
                      <a:endParaRPr lang="tr-TR" sz="1800" b="0" i="0" u="none" strike="noStrike" baseline="0" dirty="0">
                        <a:solidFill>
                          <a:srgbClr val="000000"/>
                        </a:solidFill>
                        <a:latin typeface="Times New Roman" panose="02020603050405020304" pitchFamily="18" charset="0"/>
                      </a:endParaRPr>
                    </a:p>
                  </a:txBody>
                  <a:tcPr>
                    <a:solidFill>
                      <a:schemeClr val="accent2"/>
                    </a:solidFill>
                  </a:tcPr>
                </a:tc>
                <a:extLst>
                  <a:ext uri="{0D108BD9-81ED-4DB2-BD59-A6C34878D82A}">
                    <a16:rowId xmlns="" xmlns:a16="http://schemas.microsoft.com/office/drawing/2014/main" val="110845292"/>
                  </a:ext>
                </a:extLst>
              </a:tr>
              <a:tr h="3880812">
                <a:tc>
                  <a:txBody>
                    <a:bodyPr/>
                    <a:lstStyle/>
                    <a:p>
                      <a:pPr algn="l"/>
                      <a:r>
                        <a:rPr lang="tr-TR" sz="2400" b="1" i="0" u="none" strike="noStrike" baseline="0" dirty="0">
                          <a:solidFill>
                            <a:srgbClr val="000000"/>
                          </a:solidFill>
                          <a:latin typeface="Times New Roman" panose="02020603050405020304" pitchFamily="18" charset="0"/>
                        </a:rPr>
                        <a:t>Tanımlar</a:t>
                      </a:r>
                      <a:r>
                        <a:rPr lang="tr-TR" sz="1800" b="1" i="0" u="none" strike="noStrike" baseline="0" dirty="0">
                          <a:solidFill>
                            <a:srgbClr val="000000"/>
                          </a:solidFill>
                          <a:latin typeface="Times New Roman" panose="02020603050405020304" pitchFamily="18" charset="0"/>
                        </a:rPr>
                        <a:t> </a:t>
                      </a:r>
                      <a:r>
                        <a:rPr lang="tr-TR" sz="1800" b="0" i="0" u="none" strike="noStrike" baseline="0" dirty="0">
                          <a:solidFill>
                            <a:srgbClr val="000000"/>
                          </a:solidFill>
                          <a:latin typeface="Times New Roman" panose="02020603050405020304" pitchFamily="18" charset="0"/>
                        </a:rPr>
                        <a:t>	</a:t>
                      </a:r>
                    </a:p>
                    <a:p>
                      <a:endParaRPr lang="tr-TR" dirty="0"/>
                    </a:p>
                  </a:txBody>
                  <a:tcPr anchor="ctr"/>
                </a:tc>
                <a:tc>
                  <a:txBody>
                    <a:bodyPr/>
                    <a:lstStyle/>
                    <a:p>
                      <a:r>
                        <a:rPr lang="tr-TR" sz="2400" b="0" i="0" u="none" strike="noStrike" baseline="0" dirty="0">
                          <a:solidFill>
                            <a:srgbClr val="000000"/>
                          </a:solidFill>
                          <a:latin typeface="Times New Roman" panose="02020603050405020304" pitchFamily="18" charset="0"/>
                        </a:rPr>
                        <a:t>Takip ve tedavileri için rutin yöntemler yeterli olmayan, ancak, henüz organ yetmezliği başlamamış, solunum desteğine ihtiyaç duymayan, yakın takibi gereken hastaların kabul edildiği ünitelerdir. </a:t>
                      </a:r>
                      <a:r>
                        <a:rPr lang="tr-TR" sz="1800" b="0" i="0" u="none" strike="noStrike" baseline="0" dirty="0">
                          <a:solidFill>
                            <a:srgbClr val="000000"/>
                          </a:solidFill>
                          <a:latin typeface="Times New Roman" panose="02020603050405020304" pitchFamily="18" charset="0"/>
                        </a:rPr>
                        <a:t>	</a:t>
                      </a:r>
                    </a:p>
                    <a:p>
                      <a:endParaRPr lang="tr-TR" dirty="0"/>
                    </a:p>
                  </a:txBody>
                  <a:tcPr/>
                </a:tc>
                <a:tc>
                  <a:txBody>
                    <a:bodyPr/>
                    <a:lstStyle/>
                    <a:p>
                      <a:r>
                        <a:rPr lang="tr-TR" sz="2400" b="0" i="0" u="none" strike="noStrike" baseline="0" dirty="0">
                          <a:solidFill>
                            <a:srgbClr val="000000"/>
                          </a:solidFill>
                          <a:latin typeface="Times New Roman" panose="02020603050405020304" pitchFamily="18" charset="0"/>
                        </a:rPr>
                        <a:t>Detaylı ve nitelikli gözlem ve girişim yapılabilen, yaşamsal destek gereksinimi bulunan hastaların yüksek kalitede bakım ve tedavisinin yapıldığı, 24 saat hekim denetim ve gözetimi olan ünitelerdir. 	</a:t>
                      </a:r>
                    </a:p>
                    <a:p>
                      <a:endParaRPr lang="tr-TR" dirty="0"/>
                    </a:p>
                  </a:txBody>
                  <a:tcPr/>
                </a:tc>
                <a:tc>
                  <a:txBody>
                    <a:bodyPr/>
                    <a:lstStyle/>
                    <a:p>
                      <a:r>
                        <a:rPr lang="tr-TR" sz="2400" b="0" i="0" u="none" strike="noStrike" baseline="0" dirty="0">
                          <a:solidFill>
                            <a:srgbClr val="000000"/>
                          </a:solidFill>
                          <a:latin typeface="Times New Roman" panose="02020603050405020304" pitchFamily="18" charset="0"/>
                        </a:rPr>
                        <a:t>Altta yatan özellikli hastalığı veya birden çok uzmanlık dalını ilgilendiren çoklu organ işlev bozukluğu veya yetmezliği gibi tüm komplike hastaların kabul edildiği, en üst düzeyde tıbbi bakım ve tedavi yapılabilen ünitelerdir.</a:t>
                      </a:r>
                    </a:p>
                  </a:txBody>
                  <a:tcPr/>
                </a:tc>
                <a:extLst>
                  <a:ext uri="{0D108BD9-81ED-4DB2-BD59-A6C34878D82A}">
                    <a16:rowId xmlns="" xmlns:a16="http://schemas.microsoft.com/office/drawing/2014/main" val="2615882904"/>
                  </a:ext>
                </a:extLst>
              </a:tr>
              <a:tr h="1177892">
                <a:tc>
                  <a:txBody>
                    <a:bodyPr/>
                    <a:lstStyle/>
                    <a:p>
                      <a:r>
                        <a:rPr lang="tr-TR" sz="2400" b="1" i="0" u="none" strike="noStrike" baseline="0" dirty="0">
                          <a:solidFill>
                            <a:srgbClr val="000000"/>
                          </a:solidFill>
                          <a:latin typeface="Times New Roman" panose="02020603050405020304" pitchFamily="18" charset="0"/>
                        </a:rPr>
                        <a:t>Yatak </a:t>
                      </a:r>
                    </a:p>
                    <a:p>
                      <a:r>
                        <a:rPr lang="tr-TR" sz="2400" b="1" i="0" u="none" strike="noStrike" baseline="0" dirty="0">
                          <a:solidFill>
                            <a:srgbClr val="000000"/>
                          </a:solidFill>
                          <a:latin typeface="Times New Roman" panose="02020603050405020304" pitchFamily="18" charset="0"/>
                        </a:rPr>
                        <a:t>Sayısı</a:t>
                      </a:r>
                      <a:r>
                        <a:rPr lang="tr-TR" sz="1800" b="0" i="0" u="none" strike="noStrike" baseline="0" dirty="0">
                          <a:solidFill>
                            <a:srgbClr val="000000"/>
                          </a:solidFill>
                          <a:latin typeface="Times New Roman" panose="02020603050405020304" pitchFamily="18" charset="0"/>
                        </a:rPr>
                        <a:t>	</a:t>
                      </a:r>
                    </a:p>
                  </a:txBody>
                  <a:tcPr>
                    <a:solidFill>
                      <a:schemeClr val="accent2"/>
                    </a:solidFill>
                  </a:tcPr>
                </a:tc>
                <a:tc>
                  <a:txBody>
                    <a:bodyPr/>
                    <a:lstStyle/>
                    <a:p>
                      <a:r>
                        <a:rPr lang="tr-TR" sz="2600" b="0" i="0" u="none" strike="noStrike" baseline="0" dirty="0">
                          <a:solidFill>
                            <a:srgbClr val="000000"/>
                          </a:solidFill>
                          <a:latin typeface="Times New Roman" panose="02020603050405020304" pitchFamily="18" charset="0"/>
                        </a:rPr>
                        <a:t>En az iki yataklı olmalıdır.</a:t>
                      </a:r>
                    </a:p>
                  </a:txBody>
                  <a:tcPr>
                    <a:solidFill>
                      <a:schemeClr val="accent2"/>
                    </a:solidFill>
                  </a:tcPr>
                </a:tc>
                <a:tc>
                  <a:txBody>
                    <a:bodyPr/>
                    <a:lstStyle/>
                    <a:p>
                      <a:r>
                        <a:rPr lang="tr-TR" sz="2600" b="0" i="0" u="none" strike="noStrike" baseline="0" dirty="0">
                          <a:solidFill>
                            <a:srgbClr val="000000"/>
                          </a:solidFill>
                          <a:latin typeface="Times New Roman" panose="02020603050405020304" pitchFamily="18" charset="0"/>
                        </a:rPr>
                        <a:t>En az dört yataklı olmalıdır. </a:t>
                      </a:r>
                      <a:r>
                        <a:rPr lang="tr-TR" sz="1800" b="0" i="0" u="none" strike="noStrike" baseline="0" dirty="0">
                          <a:solidFill>
                            <a:srgbClr val="000000"/>
                          </a:solidFill>
                          <a:latin typeface="Times New Roman" panose="02020603050405020304" pitchFamily="18" charset="0"/>
                        </a:rPr>
                        <a:t>	</a:t>
                      </a:r>
                    </a:p>
                    <a:p>
                      <a:endParaRPr lang="tr-TR" dirty="0"/>
                    </a:p>
                  </a:txBody>
                  <a:tcPr>
                    <a:solidFill>
                      <a:schemeClr val="accent2"/>
                    </a:solidFill>
                  </a:tcPr>
                </a:tc>
                <a:tc>
                  <a:txBody>
                    <a:bodyPr/>
                    <a:lstStyle/>
                    <a:p>
                      <a:r>
                        <a:rPr lang="tr-TR" sz="2600" b="0" i="0" u="none" strike="noStrike" baseline="0" dirty="0">
                          <a:solidFill>
                            <a:srgbClr val="000000"/>
                          </a:solidFill>
                          <a:latin typeface="Times New Roman" panose="02020603050405020304" pitchFamily="18" charset="0"/>
                        </a:rPr>
                        <a:t>En az altı yataklı olmalıdır. </a:t>
                      </a:r>
                      <a:r>
                        <a:rPr lang="tr-TR" sz="1800" b="0" i="0" u="none" strike="noStrike" baseline="0" dirty="0">
                          <a:solidFill>
                            <a:srgbClr val="000000"/>
                          </a:solidFill>
                          <a:latin typeface="Times New Roman" panose="02020603050405020304" pitchFamily="18" charset="0"/>
                        </a:rPr>
                        <a:t>	</a:t>
                      </a:r>
                    </a:p>
                    <a:p>
                      <a:endParaRPr lang="tr-TR" dirty="0"/>
                    </a:p>
                  </a:txBody>
                  <a:tcPr>
                    <a:solidFill>
                      <a:schemeClr val="accent2"/>
                    </a:solidFill>
                  </a:tcPr>
                </a:tc>
                <a:extLst>
                  <a:ext uri="{0D108BD9-81ED-4DB2-BD59-A6C34878D82A}">
                    <a16:rowId xmlns="" xmlns:a16="http://schemas.microsoft.com/office/drawing/2014/main" val="773155288"/>
                  </a:ext>
                </a:extLst>
              </a:tr>
            </a:tbl>
          </a:graphicData>
        </a:graphic>
      </p:graphicFrame>
    </p:spTree>
    <p:extLst>
      <p:ext uri="{BB962C8B-B14F-4D97-AF65-F5344CB8AC3E}">
        <p14:creationId xmlns:p14="http://schemas.microsoft.com/office/powerpoint/2010/main" val="37495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595124623"/>
              </p:ext>
            </p:extLst>
          </p:nvPr>
        </p:nvGraphicFramePr>
        <p:xfrm>
          <a:off x="0" y="0"/>
          <a:ext cx="12191999" cy="6217920"/>
        </p:xfrm>
        <a:graphic>
          <a:graphicData uri="http://schemas.openxmlformats.org/drawingml/2006/table">
            <a:tbl>
              <a:tblPr firstRow="1" bandRow="1">
                <a:tableStyleId>{5C22544A-7EE6-4342-B048-85BDC9FD1C3A}</a:tableStyleId>
              </a:tblPr>
              <a:tblGrid>
                <a:gridCol w="1336431">
                  <a:extLst>
                    <a:ext uri="{9D8B030D-6E8A-4147-A177-3AD203B41FA5}">
                      <a16:colId xmlns="" xmlns:a16="http://schemas.microsoft.com/office/drawing/2014/main" val="4938220"/>
                    </a:ext>
                  </a:extLst>
                </a:gridCol>
                <a:gridCol w="3319975">
                  <a:extLst>
                    <a:ext uri="{9D8B030D-6E8A-4147-A177-3AD203B41FA5}">
                      <a16:colId xmlns="" xmlns:a16="http://schemas.microsoft.com/office/drawing/2014/main" val="2832528519"/>
                    </a:ext>
                  </a:extLst>
                </a:gridCol>
                <a:gridCol w="3949711">
                  <a:extLst>
                    <a:ext uri="{9D8B030D-6E8A-4147-A177-3AD203B41FA5}">
                      <a16:colId xmlns="" xmlns:a16="http://schemas.microsoft.com/office/drawing/2014/main" val="2630122010"/>
                    </a:ext>
                  </a:extLst>
                </a:gridCol>
                <a:gridCol w="3585882">
                  <a:extLst>
                    <a:ext uri="{9D8B030D-6E8A-4147-A177-3AD203B41FA5}">
                      <a16:colId xmlns="" xmlns:a16="http://schemas.microsoft.com/office/drawing/2014/main" val="1099903350"/>
                    </a:ext>
                  </a:extLst>
                </a:gridCol>
              </a:tblGrid>
              <a:tr h="5844209">
                <a:tc>
                  <a:txBody>
                    <a:bodyPr/>
                    <a:lstStyle/>
                    <a:p>
                      <a:pPr algn="l"/>
                      <a:r>
                        <a:rPr lang="tr-TR" sz="2000" b="1" i="0" u="none" strike="noStrike" baseline="0" dirty="0">
                          <a:solidFill>
                            <a:srgbClr val="000000"/>
                          </a:solidFill>
                          <a:latin typeface="Times New Roman" panose="02020603050405020304" pitchFamily="18" charset="0"/>
                        </a:rPr>
                        <a:t>Hasta Özellikleri</a:t>
                      </a:r>
                      <a:endParaRPr lang="tr-TR" sz="2000" b="0" i="0" u="none" strike="noStrike" baseline="0" dirty="0">
                        <a:solidFill>
                          <a:srgbClr val="000000"/>
                        </a:solidFill>
                        <a:latin typeface="Times New Roman" panose="02020603050405020304" pitchFamily="18" charset="0"/>
                      </a:endParaRPr>
                    </a:p>
                    <a:p>
                      <a:pPr algn="l"/>
                      <a:endParaRPr lang="tr-TR" dirty="0"/>
                    </a:p>
                  </a:txBody>
                  <a:tcPr anchor="ctr">
                    <a:solidFill>
                      <a:schemeClr val="accent2"/>
                    </a:solidFill>
                  </a:tcPr>
                </a:tc>
                <a:tc>
                  <a:txBody>
                    <a:bodyPr/>
                    <a:lstStyle/>
                    <a:p>
                      <a:pPr algn="l"/>
                      <a:r>
                        <a:rPr lang="tr-TR" sz="2400" b="0" i="0" u="none" strike="noStrike" baseline="0" dirty="0">
                          <a:solidFill>
                            <a:srgbClr val="000000"/>
                          </a:solidFill>
                          <a:latin typeface="Times New Roman" panose="02020603050405020304" pitchFamily="18" charset="0"/>
                        </a:rPr>
                        <a:t>1.Tek organ yetmezlikleri, (böbrek, kalp yetmezliği vb.) </a:t>
                      </a:r>
                    </a:p>
                    <a:p>
                      <a:pPr algn="l"/>
                      <a:r>
                        <a:rPr lang="tr-TR" sz="2400" b="0" i="0" u="none" strike="noStrike" baseline="0" dirty="0">
                          <a:solidFill>
                            <a:srgbClr val="000000"/>
                          </a:solidFill>
                          <a:latin typeface="Times New Roman" panose="02020603050405020304" pitchFamily="18" charset="0"/>
                        </a:rPr>
                        <a:t>2. Yaşamsal fonksiyonların aniden bozulma olasılığı bulunan ve sürekli gözlemi gereken hastalar, </a:t>
                      </a:r>
                    </a:p>
                    <a:p>
                      <a:pPr algn="l"/>
                      <a:r>
                        <a:rPr lang="tr-TR" sz="2400" b="0" i="0" u="none" strike="noStrike" baseline="0" dirty="0">
                          <a:solidFill>
                            <a:srgbClr val="000000"/>
                          </a:solidFill>
                          <a:latin typeface="Times New Roman" panose="02020603050405020304" pitchFamily="18" charset="0"/>
                        </a:rPr>
                        <a:t>3. Cerrahi sonrası yakın takibi gereken hastalar, </a:t>
                      </a:r>
                    </a:p>
                    <a:p>
                      <a:pPr algn="l"/>
                      <a:r>
                        <a:rPr lang="sv-SE" sz="2400" b="0" i="0" u="none" strike="noStrike" baseline="0" dirty="0">
                          <a:solidFill>
                            <a:srgbClr val="000000"/>
                          </a:solidFill>
                          <a:latin typeface="Times New Roman" panose="02020603050405020304" pitchFamily="18" charset="0"/>
                        </a:rPr>
                        <a:t>4. Psikiyatrik, nörolojik acil vakalar. 	</a:t>
                      </a:r>
                    </a:p>
                    <a:p>
                      <a:pPr algn="l"/>
                      <a:endParaRPr lang="tr-TR" dirty="0"/>
                    </a:p>
                  </a:txBody>
                  <a:tcPr>
                    <a:solidFill>
                      <a:schemeClr val="accent2"/>
                    </a:solidFill>
                  </a:tcPr>
                </a:tc>
                <a:tc>
                  <a:txBody>
                    <a:bodyPr/>
                    <a:lstStyle/>
                    <a:p>
                      <a:pPr algn="l"/>
                      <a:r>
                        <a:rPr lang="tr-TR" sz="2400" b="1" i="0" u="none" strike="noStrike" baseline="0" dirty="0">
                          <a:solidFill>
                            <a:srgbClr val="000000"/>
                          </a:solidFill>
                          <a:latin typeface="Times New Roman" panose="02020603050405020304" pitchFamily="18" charset="0"/>
                        </a:rPr>
                        <a:t>I. seviye yoğun bakım hasta özelliklerine ilave olarak; </a:t>
                      </a:r>
                      <a:endParaRPr lang="tr-TR" sz="2400" b="0" i="0" u="none" strike="noStrike" baseline="0" dirty="0">
                        <a:solidFill>
                          <a:srgbClr val="000000"/>
                        </a:solidFill>
                        <a:latin typeface="Times New Roman" panose="02020603050405020304" pitchFamily="18" charset="0"/>
                      </a:endParaRPr>
                    </a:p>
                    <a:p>
                      <a:pPr algn="l"/>
                      <a:r>
                        <a:rPr lang="tr-TR" sz="2400" b="1" i="0" u="none" strike="noStrike" baseline="0" dirty="0">
                          <a:solidFill>
                            <a:srgbClr val="000000"/>
                          </a:solidFill>
                          <a:latin typeface="Times New Roman" panose="02020603050405020304" pitchFamily="18" charset="0"/>
                        </a:rPr>
                        <a:t>1. Kısa süreli, detaylı ve nitelikli gözlem, girişim gereksinimi bulunan hastalar, </a:t>
                      </a:r>
                      <a:endParaRPr lang="tr-TR" sz="2400" b="0" i="0" u="none" strike="noStrike" baseline="0" dirty="0">
                        <a:solidFill>
                          <a:srgbClr val="000000"/>
                        </a:solidFill>
                        <a:latin typeface="Times New Roman" panose="02020603050405020304" pitchFamily="18" charset="0"/>
                      </a:endParaRPr>
                    </a:p>
                    <a:p>
                      <a:pPr algn="l"/>
                      <a:r>
                        <a:rPr lang="tr-TR" sz="2400" b="0" i="0" u="none" strike="noStrike" baseline="0" dirty="0">
                          <a:solidFill>
                            <a:srgbClr val="000000"/>
                          </a:solidFill>
                          <a:latin typeface="Times New Roman" panose="02020603050405020304" pitchFamily="18" charset="0"/>
                        </a:rPr>
                        <a:t>2. Tek organ yetmezliğinin acil tedavisi gereken tıbbi durumları (diyaliz vb.), </a:t>
                      </a:r>
                    </a:p>
                    <a:p>
                      <a:pPr algn="l"/>
                      <a:r>
                        <a:rPr lang="tr-TR" sz="2400" b="0" i="0" u="none" strike="noStrike" baseline="0" dirty="0">
                          <a:solidFill>
                            <a:srgbClr val="000000"/>
                          </a:solidFill>
                          <a:latin typeface="Times New Roman" panose="02020603050405020304" pitchFamily="18" charset="0"/>
                        </a:rPr>
                        <a:t>3. Cerrahi öncesi yoğun hazırlık ve destek ihtiyacı olan riskli hastalar, </a:t>
                      </a:r>
                    </a:p>
                    <a:p>
                      <a:pPr algn="l"/>
                      <a:r>
                        <a:rPr lang="tr-TR" sz="2400" b="0" i="0" u="none" strike="noStrike" baseline="0" dirty="0">
                          <a:solidFill>
                            <a:srgbClr val="000000"/>
                          </a:solidFill>
                          <a:latin typeface="Times New Roman" panose="02020603050405020304" pitchFamily="18" charset="0"/>
                        </a:rPr>
                        <a:t>4. Hayatı tehdit eden zehirlenmeler ve kanamalar, </a:t>
                      </a:r>
                    </a:p>
                    <a:p>
                      <a:pPr algn="l"/>
                      <a:r>
                        <a:rPr lang="sv-SE" sz="2400" b="0" i="0" u="none" strike="noStrike" baseline="0" dirty="0">
                          <a:solidFill>
                            <a:srgbClr val="000000"/>
                          </a:solidFill>
                          <a:latin typeface="Times New Roman" panose="02020603050405020304" pitchFamily="18" charset="0"/>
                        </a:rPr>
                        <a:t>5. Ağır enfeksiyonlar, (peritonit vb.) 	</a:t>
                      </a:r>
                    </a:p>
                    <a:p>
                      <a:pPr algn="l"/>
                      <a:endParaRPr lang="tr-TR" dirty="0"/>
                    </a:p>
                  </a:txBody>
                  <a:tcPr>
                    <a:solidFill>
                      <a:schemeClr val="accent2"/>
                    </a:solidFill>
                  </a:tcPr>
                </a:tc>
                <a:tc>
                  <a:txBody>
                    <a:bodyPr/>
                    <a:lstStyle/>
                    <a:p>
                      <a:pPr algn="l"/>
                      <a:r>
                        <a:rPr lang="tr-TR" sz="2400" b="1" i="0" u="none" strike="noStrike" baseline="0" dirty="0">
                          <a:solidFill>
                            <a:srgbClr val="000000"/>
                          </a:solidFill>
                          <a:latin typeface="Times New Roman" panose="02020603050405020304" pitchFamily="18" charset="0"/>
                        </a:rPr>
                        <a:t>I. ve II. seviye yoğun bakım hasta özelliklerine ilave olarak; </a:t>
                      </a:r>
                      <a:endParaRPr lang="tr-TR" sz="2400" b="0" i="0" u="none" strike="noStrike" baseline="0" dirty="0">
                        <a:solidFill>
                          <a:srgbClr val="000000"/>
                        </a:solidFill>
                        <a:latin typeface="Times New Roman" panose="02020603050405020304" pitchFamily="18" charset="0"/>
                      </a:endParaRPr>
                    </a:p>
                    <a:p>
                      <a:pPr algn="l"/>
                      <a:r>
                        <a:rPr lang="tr-TR" sz="2400" b="0" i="0" u="none" strike="noStrike" baseline="0" dirty="0">
                          <a:solidFill>
                            <a:srgbClr val="000000"/>
                          </a:solidFill>
                          <a:latin typeface="Times New Roman" panose="02020603050405020304" pitchFamily="18" charset="0"/>
                        </a:rPr>
                        <a:t>1. Çoklu organ yetmezliği gelişmiş hastalar, </a:t>
                      </a:r>
                    </a:p>
                    <a:p>
                      <a:pPr algn="l"/>
                      <a:r>
                        <a:rPr lang="tr-TR" sz="2400" b="0" i="0" u="none" strike="noStrike" baseline="0" dirty="0">
                          <a:solidFill>
                            <a:srgbClr val="000000"/>
                          </a:solidFill>
                          <a:latin typeface="Times New Roman" panose="02020603050405020304" pitchFamily="18" charset="0"/>
                        </a:rPr>
                        <a:t>2. Kontrol edilemeyen kanamalar, </a:t>
                      </a:r>
                    </a:p>
                    <a:p>
                      <a:pPr algn="l"/>
                      <a:r>
                        <a:rPr lang="tr-TR" sz="2400" b="0" i="0" u="none" strike="noStrike" baseline="0" dirty="0">
                          <a:solidFill>
                            <a:srgbClr val="000000"/>
                          </a:solidFill>
                          <a:latin typeface="Times New Roman" panose="02020603050405020304" pitchFamily="18" charset="0"/>
                        </a:rPr>
                        <a:t>3. Organ bozukluğu yapan zehirlenmeler, </a:t>
                      </a:r>
                    </a:p>
                    <a:p>
                      <a:pPr algn="l"/>
                      <a:r>
                        <a:rPr lang="tr-TR" sz="2400" b="0" i="0" u="none" strike="noStrike" baseline="0" dirty="0">
                          <a:solidFill>
                            <a:srgbClr val="000000"/>
                          </a:solidFill>
                          <a:latin typeface="Times New Roman" panose="02020603050405020304" pitchFamily="18" charset="0"/>
                        </a:rPr>
                        <a:t>4. Kalp cerrahisi sonrası hastalar, </a:t>
                      </a:r>
                    </a:p>
                    <a:p>
                      <a:pPr algn="l"/>
                      <a:r>
                        <a:rPr lang="tr-TR" sz="2400" b="0" i="0" u="none" strike="noStrike" baseline="0" dirty="0">
                          <a:solidFill>
                            <a:srgbClr val="000000"/>
                          </a:solidFill>
                          <a:latin typeface="Times New Roman" panose="02020603050405020304" pitchFamily="18" charset="0"/>
                        </a:rPr>
                        <a:t>5. Çoklu travma hastaları, 	</a:t>
                      </a:r>
                    </a:p>
                    <a:p>
                      <a:pPr algn="l"/>
                      <a:endParaRPr lang="tr-TR" dirty="0"/>
                    </a:p>
                  </a:txBody>
                  <a:tcPr>
                    <a:solidFill>
                      <a:schemeClr val="accent2"/>
                    </a:solidFill>
                  </a:tcPr>
                </a:tc>
                <a:extLst>
                  <a:ext uri="{0D108BD9-81ED-4DB2-BD59-A6C34878D82A}">
                    <a16:rowId xmlns="" xmlns:a16="http://schemas.microsoft.com/office/drawing/2014/main" val="4067282178"/>
                  </a:ext>
                </a:extLst>
              </a:tr>
            </a:tbl>
          </a:graphicData>
        </a:graphic>
      </p:graphicFrame>
      <p:sp>
        <p:nvSpPr>
          <p:cNvPr id="5" name="Dikdörtgen 4"/>
          <p:cNvSpPr/>
          <p:nvPr/>
        </p:nvSpPr>
        <p:spPr>
          <a:xfrm>
            <a:off x="276665" y="6217920"/>
            <a:ext cx="11915335" cy="523220"/>
          </a:xfrm>
          <a:prstGeom prst="rect">
            <a:avLst/>
          </a:prstGeom>
        </p:spPr>
        <p:txBody>
          <a:bodyPr wrap="square">
            <a:spAutoFit/>
          </a:bodyPr>
          <a:lstStyle/>
          <a:p>
            <a:r>
              <a:rPr lang="tr-TR" sz="2800" b="1" dirty="0">
                <a:solidFill>
                  <a:srgbClr val="000000"/>
                </a:solidFill>
                <a:latin typeface="Times New Roman" panose="02020603050405020304" pitchFamily="18" charset="0"/>
              </a:rPr>
              <a:t>Tablo 2.1: Yoğun bakım ünitelerinin sınıflarına göre asgari standartları </a:t>
            </a:r>
            <a:endParaRPr lang="tr-TR" sz="2800" dirty="0"/>
          </a:p>
        </p:txBody>
      </p:sp>
    </p:spTree>
    <p:extLst>
      <p:ext uri="{BB962C8B-B14F-4D97-AF65-F5344CB8AC3E}">
        <p14:creationId xmlns:p14="http://schemas.microsoft.com/office/powerpoint/2010/main" val="219024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270" y="251791"/>
            <a:ext cx="12072730" cy="6494085"/>
          </a:xfrm>
          <a:prstGeom prst="rect">
            <a:avLst/>
          </a:prstGeom>
        </p:spPr>
        <p:txBody>
          <a:bodyPr wrap="square">
            <a:spAutoFit/>
          </a:bodyPr>
          <a:lstStyle/>
          <a:p>
            <a:pPr algn="just"/>
            <a:r>
              <a:rPr lang="tr-TR" sz="3200" b="1" dirty="0">
                <a:solidFill>
                  <a:srgbClr val="0070C0"/>
                </a:solidFill>
                <a:latin typeface="Arial" panose="020B0604020202020204" pitchFamily="34" charset="0"/>
              </a:rPr>
              <a:t>2.5. Yoğun Bakımda Enfeksiyon Kontrolü </a:t>
            </a:r>
          </a:p>
          <a:p>
            <a:pPr algn="just"/>
            <a:endParaRPr lang="tr-TR" sz="3200" dirty="0">
              <a:solidFill>
                <a:srgbClr val="0070C0"/>
              </a:solidFill>
              <a:latin typeface="Arial" panose="020B0604020202020204" pitchFamily="34" charset="0"/>
            </a:endParaRPr>
          </a:p>
          <a:p>
            <a:pPr algn="just"/>
            <a:r>
              <a:rPr lang="tr-TR" sz="3200" dirty="0">
                <a:solidFill>
                  <a:srgbClr val="000000"/>
                </a:solidFill>
                <a:latin typeface="Times New Roman" panose="02020603050405020304" pitchFamily="18" charset="0"/>
              </a:rPr>
              <a:t>      Yoğun bakım ünitelerinde hastane enfeksiyonu gelişme riski diğer kliniklere göre çok daha yüksektir. Yoğun bakım ünitelerinde kalma süresi arttıkça enfeksiyon gelişme riski de artar. Enfeksiyonlar hasta güvenliği ve sağlık çalışanları için önemli bir tehdittir. Bu birimde görev alan tüm personel, yoğun bakım konusunda bilgili, deneyimli olmalıdır.                                                                              Ünitede yeni çalışmaya başlayan personele oryantasyon eğitimi verilmelidir.     </a:t>
            </a:r>
          </a:p>
          <a:p>
            <a:pPr algn="just"/>
            <a:endParaRPr lang="tr-TR" sz="3200" dirty="0">
              <a:solidFill>
                <a:srgbClr val="000000"/>
              </a:solidFill>
              <a:latin typeface="Times New Roman" panose="02020603050405020304" pitchFamily="18" charset="0"/>
            </a:endParaRPr>
          </a:p>
          <a:p>
            <a:pPr algn="just"/>
            <a:endParaRPr lang="tr-TR" sz="3200" dirty="0">
              <a:solidFill>
                <a:srgbClr val="000000"/>
              </a:solidFill>
              <a:latin typeface="Times New Roman" panose="02020603050405020304" pitchFamily="18" charset="0"/>
            </a:endParaRPr>
          </a:p>
          <a:p>
            <a:pPr algn="just"/>
            <a:endParaRPr lang="tr-TR" sz="3200" dirty="0"/>
          </a:p>
          <a:p>
            <a:pPr algn="just"/>
            <a:endParaRPr lang="tr-TR" sz="3200" dirty="0"/>
          </a:p>
        </p:txBody>
      </p:sp>
    </p:spTree>
    <p:extLst>
      <p:ext uri="{BB962C8B-B14F-4D97-AF65-F5344CB8AC3E}">
        <p14:creationId xmlns:p14="http://schemas.microsoft.com/office/powerpoint/2010/main" val="244429303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1258</Words>
  <Application>Microsoft Office PowerPoint</Application>
  <PresentationFormat>Geniş ekran</PresentationFormat>
  <Paragraphs>137</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Calibri Light</vt:lpstr>
      <vt:lpstr>Times New Roman</vt:lpstr>
      <vt:lpstr>Wingdings</vt:lpstr>
      <vt:lpstr>Office Teması</vt:lpstr>
      <vt:lpstr>YOĞUN BAKIM ÜNİTELERİNDE ENFEKSİYON KONTROLÜ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YOĞUN BAKIM ÜNİTELERİNDE ENFEKSİYON KONTROLÜ</dc:title>
  <dc:creator>User</dc:creator>
  <cp:lastModifiedBy>User</cp:lastModifiedBy>
  <cp:revision>4</cp:revision>
  <dcterms:created xsi:type="dcterms:W3CDTF">2021-04-19T11:55:10Z</dcterms:created>
  <dcterms:modified xsi:type="dcterms:W3CDTF">2021-04-19T13:36:39Z</dcterms:modified>
</cp:coreProperties>
</file>