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80" r:id="rId22"/>
    <p:sldId id="281" r:id="rId23"/>
    <p:sldId id="282" r:id="rId24"/>
    <p:sldId id="283" r:id="rId25"/>
    <p:sldId id="284" r:id="rId26"/>
    <p:sldId id="286" r:id="rId27"/>
    <p:sldId id="288" r:id="rId28"/>
    <p:sldId id="287" r:id="rId29"/>
    <p:sldId id="285" r:id="rId30"/>
    <p:sldId id="289" r:id="rId31"/>
    <p:sldId id="290" r:id="rId32"/>
    <p:sldId id="291" r:id="rId33"/>
    <p:sldId id="292" r:id="rId34"/>
    <p:sldId id="293" r:id="rId35"/>
    <p:sldId id="279"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F9900"/>
    <a:srgbClr val="FFFF00"/>
    <a:srgbClr val="FF0066"/>
    <a:srgbClr val="000099"/>
    <a:srgbClr val="FF660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20.04.2021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20.04.2021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ctrTitle"/>
          </p:nvPr>
        </p:nvSpPr>
        <p:spPr>
          <a:xfrm>
            <a:off x="827584" y="1340768"/>
            <a:ext cx="7848872" cy="1656184"/>
          </a:xfrm>
          <a:solidFill>
            <a:schemeClr val="tx1">
              <a:lumMod val="95000"/>
            </a:schemeClr>
          </a:solidFill>
        </p:spPr>
        <p:txBody>
          <a:bodyPr>
            <a:normAutofit/>
          </a:bodyPr>
          <a:lstStyle/>
          <a:p>
            <a:pPr algn="ctr"/>
            <a:r>
              <a:rPr lang="tr-TR" sz="4000" dirty="0">
                <a:solidFill>
                  <a:schemeClr val="bg2">
                    <a:lumMod val="60000"/>
                    <a:lumOff val="40000"/>
                  </a:schemeClr>
                </a:solidFill>
                <a:latin typeface="+mn-lt"/>
              </a:rPr>
              <a:t>MİKROBİYOLOJİ LABORATUVARI ÇALIŞMALARI  </a:t>
            </a:r>
            <a:endParaRPr lang="tr-TR" sz="4000" b="1" dirty="0">
              <a:solidFill>
                <a:schemeClr val="bg2">
                  <a:lumMod val="60000"/>
                  <a:lumOff val="40000"/>
                </a:schemeClr>
              </a:solidFill>
              <a:latin typeface="+mn-lt"/>
            </a:endParaRPr>
          </a:p>
        </p:txBody>
      </p:sp>
      <p:sp>
        <p:nvSpPr>
          <p:cNvPr id="5" name="Alt Başlık 4">
            <a:extLst>
              <a:ext uri="{FF2B5EF4-FFF2-40B4-BE49-F238E27FC236}">
                <a16:creationId xmlns:a16="http://schemas.microsoft.com/office/drawing/2014/main" id="{EBADA4E1-E063-49ED-9E2C-78E4716BFF13}"/>
              </a:ext>
            </a:extLst>
          </p:cNvPr>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764704"/>
            <a:ext cx="8136904" cy="5416868"/>
          </a:xfrm>
          <a:prstGeom prst="rect">
            <a:avLst/>
          </a:prstGeom>
        </p:spPr>
        <p:txBody>
          <a:bodyPr wrap="square">
            <a:spAutoFit/>
          </a:bodyPr>
          <a:lstStyle/>
          <a:p>
            <a:pPr algn="ctr"/>
            <a:r>
              <a:rPr lang="tr-TR" sz="2400" b="1" dirty="0">
                <a:solidFill>
                  <a:srgbClr val="FF0000"/>
                </a:solidFill>
              </a:rPr>
              <a:t>MİKROBİYOLOJİ LABORATUVARI ÇALIŞMA KURALLARI </a:t>
            </a:r>
          </a:p>
          <a:p>
            <a:pPr algn="just"/>
            <a:r>
              <a:rPr lang="tr-TR" sz="2000" dirty="0"/>
              <a:t>*Çalışmalar sırasında mutlaka önlük ve eldiven giyilmeli, gerekirse gözlük, bone takılmalı ve galoş giyilmelidir. </a:t>
            </a:r>
          </a:p>
          <a:p>
            <a:pPr algn="just"/>
            <a:endParaRPr lang="tr-TR" sz="2000" dirty="0"/>
          </a:p>
          <a:p>
            <a:pPr algn="just"/>
            <a:r>
              <a:rPr lang="tr-TR" sz="2000" dirty="0"/>
              <a:t>*Çalışma sırasında giyilen önlükle </a:t>
            </a:r>
            <a:r>
              <a:rPr lang="tr-TR" sz="2000" dirty="0" err="1"/>
              <a:t>laboratuvar</a:t>
            </a:r>
            <a:r>
              <a:rPr lang="tr-TR" sz="2000" dirty="0"/>
              <a:t> dışına çıkılmamalı, önlük ve dış giyim eşyaları aynı dolaba konmamalıdır. </a:t>
            </a:r>
          </a:p>
          <a:p>
            <a:pPr algn="just"/>
            <a:endParaRPr lang="tr-TR" sz="2000" dirty="0"/>
          </a:p>
          <a:p>
            <a:pPr algn="just"/>
            <a:r>
              <a:rPr lang="tr-TR" sz="2000" dirty="0"/>
              <a:t>*Mikrobiyoloji </a:t>
            </a:r>
            <a:r>
              <a:rPr lang="tr-TR" sz="2000" dirty="0" err="1"/>
              <a:t>laboratuvarında</a:t>
            </a:r>
            <a:r>
              <a:rPr lang="tr-TR" sz="2000" dirty="0"/>
              <a:t>, çalışmalarda kullanılan bütün malzemeler steril olmalıdır </a:t>
            </a:r>
          </a:p>
          <a:p>
            <a:pPr algn="just"/>
            <a:endParaRPr lang="tr-TR" sz="2000" dirty="0"/>
          </a:p>
          <a:p>
            <a:pPr algn="just"/>
            <a:r>
              <a:rPr lang="tr-TR" sz="2000" dirty="0"/>
              <a:t>*Çalışma yüzeyleri düz olmalı, kolayca temizlenip dezenfekte edilebilmelidir. </a:t>
            </a:r>
          </a:p>
          <a:p>
            <a:pPr algn="just"/>
            <a:endParaRPr lang="tr-TR" sz="2000" dirty="0"/>
          </a:p>
          <a:p>
            <a:pPr algn="just"/>
            <a:r>
              <a:rPr lang="tr-TR" sz="2000" dirty="0"/>
              <a:t>*Çalışmalar her zaman güvenlik kabininde, eğer güvenlik kabini yoksa bek alevi altında yapılmalıdır. </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612845"/>
            <a:ext cx="8208912" cy="6217087"/>
          </a:xfrm>
          <a:prstGeom prst="rect">
            <a:avLst/>
          </a:prstGeom>
        </p:spPr>
        <p:txBody>
          <a:bodyPr wrap="square">
            <a:spAutoFit/>
          </a:bodyPr>
          <a:lstStyle/>
          <a:p>
            <a:endParaRPr lang="tr-TR" dirty="0"/>
          </a:p>
          <a:p>
            <a:pPr algn="just"/>
            <a:r>
              <a:rPr lang="tr-TR" sz="2000" dirty="0"/>
              <a:t>*Steril edilmiş, ağzı pamuk ya da kapak ile kapatılmış cam eşyalar hem açılırken hem de kapatılırken alevden geçirilmelidir. </a:t>
            </a:r>
          </a:p>
          <a:p>
            <a:pPr algn="just"/>
            <a:endParaRPr lang="tr-TR" sz="2000" dirty="0"/>
          </a:p>
          <a:p>
            <a:pPr algn="just"/>
            <a:r>
              <a:rPr lang="tr-TR" sz="2000" dirty="0"/>
              <a:t>*Özeler, kullanmadan önce ve kullandıktan sonra akkor haline gelinceye kadar alevde yakarak steril edilmelidir. </a:t>
            </a:r>
          </a:p>
          <a:p>
            <a:pPr algn="just"/>
            <a:endParaRPr lang="tr-TR" sz="2000" dirty="0"/>
          </a:p>
          <a:p>
            <a:pPr algn="just"/>
            <a:r>
              <a:rPr lang="tr-TR" sz="2000" dirty="0"/>
              <a:t>*Çalışma bittikten sonra kullanılmış bütün kirli malzemeler; tüp, </a:t>
            </a:r>
            <a:r>
              <a:rPr lang="tr-TR" sz="2000" dirty="0" err="1"/>
              <a:t>erlen</a:t>
            </a:r>
            <a:r>
              <a:rPr lang="tr-TR" sz="2000" dirty="0"/>
              <a:t>, beher, balon, pipet, ekim yapılmış </a:t>
            </a:r>
            <a:r>
              <a:rPr lang="tr-TR" sz="2000" dirty="0" err="1"/>
              <a:t>petri</a:t>
            </a:r>
            <a:r>
              <a:rPr lang="tr-TR" sz="2000" dirty="0"/>
              <a:t> kutusu, lam, lamel vb. cam malzemeler ile inceleme için alınan mikrobiyolojik hasta örnekleri ve örnek kapları özel toplama kaplarına konulmalı, kesinlikle çalışma masası üzerinde unutulmamalıdır. </a:t>
            </a:r>
          </a:p>
          <a:p>
            <a:pPr algn="just"/>
            <a:endParaRPr lang="tr-TR" sz="2000" dirty="0"/>
          </a:p>
          <a:p>
            <a:pPr algn="just"/>
            <a:r>
              <a:rPr lang="tr-TR" sz="2000" dirty="0"/>
              <a:t>*Özel kaplarda toplanan kirli malzemelerin hepsi önce otoklavda steril edilmelidir. </a:t>
            </a:r>
          </a:p>
          <a:p>
            <a:pPr algn="just"/>
            <a:endParaRPr lang="tr-TR" sz="2000" dirty="0"/>
          </a:p>
          <a:p>
            <a:pPr algn="just"/>
            <a:r>
              <a:rPr lang="tr-TR" sz="2000" dirty="0"/>
              <a:t>*Kültür sıvıları kesinlikle lavabolara dökülmemeli, bu sıvılar mutlaka içinde dezenfektan bulunan kaplara dökülmelidir. </a:t>
            </a:r>
          </a:p>
          <a:p>
            <a:pPr algn="just"/>
            <a:endParaRPr lang="tr-TR" sz="2000" dirty="0"/>
          </a:p>
          <a:p>
            <a:pPr algn="just"/>
            <a:endParaRPr lang="tr-T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548680"/>
            <a:ext cx="7920880" cy="5940088"/>
          </a:xfrm>
          <a:prstGeom prst="rect">
            <a:avLst/>
          </a:prstGeom>
        </p:spPr>
        <p:txBody>
          <a:bodyPr wrap="square">
            <a:spAutoFit/>
          </a:bodyPr>
          <a:lstStyle/>
          <a:p>
            <a:pPr algn="just"/>
            <a:endParaRPr lang="tr-TR" sz="2000" dirty="0"/>
          </a:p>
          <a:p>
            <a:pPr algn="just"/>
            <a:r>
              <a:rPr lang="tr-TR" sz="2000" dirty="0"/>
              <a:t>*Bulaşıcı ve </a:t>
            </a:r>
            <a:r>
              <a:rPr lang="tr-TR" sz="2000" dirty="0" err="1"/>
              <a:t>toksik</a:t>
            </a:r>
            <a:r>
              <a:rPr lang="tr-TR" sz="2000" dirty="0"/>
              <a:t> maddelerle çalışırken su geçirmez eldiven giymeli ve gerekli ise gözlük kullanılmalıdır. </a:t>
            </a:r>
          </a:p>
          <a:p>
            <a:pPr algn="just"/>
            <a:endParaRPr lang="tr-TR" sz="2000" dirty="0"/>
          </a:p>
          <a:p>
            <a:pPr algn="just"/>
            <a:r>
              <a:rPr lang="tr-TR" sz="2000" dirty="0"/>
              <a:t>*Bulaşıcı ve </a:t>
            </a:r>
            <a:r>
              <a:rPr lang="tr-TR" sz="2000" dirty="0" err="1"/>
              <a:t>toksik</a:t>
            </a:r>
            <a:r>
              <a:rPr lang="tr-TR" sz="2000" dirty="0"/>
              <a:t> maddelerle, mikroorganizma kültürleri ile çalışma sırasında  otomatik pipet kullanılmalıdır. </a:t>
            </a:r>
          </a:p>
          <a:p>
            <a:pPr algn="just"/>
            <a:endParaRPr lang="tr-TR" sz="2000" dirty="0"/>
          </a:p>
          <a:p>
            <a:pPr algn="just"/>
            <a:r>
              <a:rPr lang="tr-TR" sz="2000" dirty="0"/>
              <a:t>*Ekim yapılmış tüp ve </a:t>
            </a:r>
            <a:r>
              <a:rPr lang="tr-TR" sz="2000" dirty="0" err="1"/>
              <a:t>petri</a:t>
            </a:r>
            <a:r>
              <a:rPr lang="tr-TR" sz="2000" dirty="0"/>
              <a:t> kutuları açık olarak masa üzerinde bırakılmamalıdır. </a:t>
            </a:r>
            <a:r>
              <a:rPr lang="tr-TR" sz="2000" dirty="0" err="1"/>
              <a:t>Petri</a:t>
            </a:r>
            <a:r>
              <a:rPr lang="tr-TR" sz="2000" dirty="0"/>
              <a:t> kutularının kapakları, özenin girebileceği kadar açılmalıdır. </a:t>
            </a:r>
          </a:p>
          <a:p>
            <a:pPr algn="just"/>
            <a:endParaRPr lang="tr-TR" sz="2000" dirty="0"/>
          </a:p>
          <a:p>
            <a:pPr algn="just"/>
            <a:r>
              <a:rPr lang="tr-TR" sz="2000" dirty="0"/>
              <a:t>*Mikrobiyolojik örneklere ait bilgiler ya cam kalemiyle yazılmalı ya da kendiliğinden yapışan etiketler kullanılmalıdır. Etiketler asla dil ile ıslatılmamalıdır. </a:t>
            </a:r>
          </a:p>
          <a:p>
            <a:pPr algn="just"/>
            <a:endParaRPr lang="tr-TR" sz="2000" dirty="0"/>
          </a:p>
          <a:p>
            <a:pPr algn="just"/>
            <a:r>
              <a:rPr lang="tr-TR" sz="2000" dirty="0"/>
              <a:t>*Çalışırken kapı ve pencereler kapalı tutulmalıdır. </a:t>
            </a:r>
          </a:p>
          <a:p>
            <a:pPr algn="just"/>
            <a:endParaRPr lang="tr-TR" sz="2000" dirty="0"/>
          </a:p>
          <a:p>
            <a:pPr algn="just"/>
            <a:r>
              <a:rPr lang="tr-TR" sz="2000" dirty="0"/>
              <a:t>*Yüksek sesle konuşulmamalı, gereksiz ve ani hareketlerden kaçınılmalıdır.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751344"/>
            <a:ext cx="8064896" cy="5632311"/>
          </a:xfrm>
          <a:prstGeom prst="rect">
            <a:avLst/>
          </a:prstGeom>
        </p:spPr>
        <p:txBody>
          <a:bodyPr wrap="square">
            <a:spAutoFit/>
          </a:bodyPr>
          <a:lstStyle/>
          <a:p>
            <a:pPr algn="ctr"/>
            <a:r>
              <a:rPr lang="tr-TR" sz="2000" b="1" dirty="0">
                <a:solidFill>
                  <a:srgbClr val="FF0000"/>
                </a:solidFill>
              </a:rPr>
              <a:t>MİKROBİYOLOJİ LABORATUVARINDA KULLANILAN ARAÇ GEREÇLER </a:t>
            </a:r>
          </a:p>
          <a:p>
            <a:pPr algn="just"/>
            <a:r>
              <a:rPr lang="tr-TR" sz="2000" dirty="0"/>
              <a:t>         Mikrobiyoloji </a:t>
            </a:r>
            <a:r>
              <a:rPr lang="tr-TR" sz="2000" dirty="0" err="1"/>
              <a:t>laboratuvarlarında</a:t>
            </a:r>
            <a:r>
              <a:rPr lang="tr-TR" sz="2000" dirty="0"/>
              <a:t> farklı yapılarda çok sayıda araç gereçlerle birlikte cihazlar ve kimyasal maddeler kullanılır. </a:t>
            </a:r>
          </a:p>
          <a:p>
            <a:pPr algn="just"/>
            <a:endParaRPr lang="tr-TR" sz="2000" dirty="0"/>
          </a:p>
          <a:p>
            <a:r>
              <a:rPr lang="tr-TR" sz="2000" b="1" dirty="0"/>
              <a:t>Araç Gereçler </a:t>
            </a:r>
          </a:p>
          <a:p>
            <a:r>
              <a:rPr lang="tr-TR" sz="2000" dirty="0"/>
              <a:t>*</a:t>
            </a:r>
            <a:r>
              <a:rPr lang="tr-TR" sz="2000" dirty="0" err="1"/>
              <a:t>Petri</a:t>
            </a:r>
            <a:r>
              <a:rPr lang="tr-TR" sz="2000" dirty="0"/>
              <a:t> kutusu        *Tüpler          *Balon-balon </a:t>
            </a:r>
            <a:r>
              <a:rPr lang="tr-TR" sz="2000" dirty="0" err="1"/>
              <a:t>joje</a:t>
            </a:r>
            <a:r>
              <a:rPr lang="tr-TR" sz="2000" dirty="0"/>
              <a:t>           *</a:t>
            </a:r>
            <a:r>
              <a:rPr lang="tr-TR" sz="2000" dirty="0" err="1"/>
              <a:t>Erlen</a:t>
            </a:r>
            <a:r>
              <a:rPr lang="tr-TR" sz="2000" dirty="0"/>
              <a:t> </a:t>
            </a:r>
            <a:r>
              <a:rPr lang="tr-TR" sz="2000" dirty="0" err="1"/>
              <a:t>mayer</a:t>
            </a:r>
            <a:r>
              <a:rPr lang="tr-TR" sz="2000" dirty="0"/>
              <a:t> </a:t>
            </a:r>
          </a:p>
          <a:p>
            <a:r>
              <a:rPr lang="tr-TR" sz="2000" dirty="0"/>
              <a:t>*Beher </a:t>
            </a:r>
            <a:r>
              <a:rPr lang="tr-TR" sz="2000" dirty="0" err="1"/>
              <a:t>glass</a:t>
            </a:r>
            <a:r>
              <a:rPr lang="tr-TR" sz="2000" dirty="0"/>
              <a:t>          *Lam-lamel   *Mezür                            *Pipetler </a:t>
            </a:r>
          </a:p>
          <a:p>
            <a:r>
              <a:rPr lang="tr-TR" sz="2000" dirty="0"/>
              <a:t>*</a:t>
            </a:r>
            <a:r>
              <a:rPr lang="tr-TR" sz="2000" dirty="0" err="1"/>
              <a:t>Pastör</a:t>
            </a:r>
            <a:r>
              <a:rPr lang="tr-TR" sz="2000" dirty="0"/>
              <a:t> pipeti       *Saat camı      *Cam baget                     *Şişeler </a:t>
            </a:r>
          </a:p>
          <a:p>
            <a:r>
              <a:rPr lang="tr-TR" sz="2000" dirty="0"/>
              <a:t>*Sentetik </a:t>
            </a:r>
            <a:r>
              <a:rPr lang="tr-TR" sz="2000" dirty="0" err="1"/>
              <a:t>besiyeri</a:t>
            </a:r>
            <a:r>
              <a:rPr lang="tr-TR" sz="2000" dirty="0"/>
              <a:t> *</a:t>
            </a:r>
            <a:r>
              <a:rPr lang="tr-TR" sz="2000" dirty="0" err="1"/>
              <a:t>Eküvyon</a:t>
            </a:r>
            <a:r>
              <a:rPr lang="tr-TR" sz="2000" dirty="0"/>
              <a:t>       *Öze                                *Enjektör </a:t>
            </a:r>
          </a:p>
          <a:p>
            <a:r>
              <a:rPr lang="tr-TR" sz="2000" dirty="0"/>
              <a:t>*</a:t>
            </a:r>
            <a:r>
              <a:rPr lang="tr-TR" sz="2000" dirty="0" err="1"/>
              <a:t>Vacutainer</a:t>
            </a:r>
            <a:r>
              <a:rPr lang="tr-TR" sz="2000" dirty="0"/>
              <a:t>           *Turnike         *</a:t>
            </a:r>
            <a:r>
              <a:rPr lang="tr-TR" sz="2000" dirty="0" err="1"/>
              <a:t>Lanset</a:t>
            </a:r>
            <a:r>
              <a:rPr lang="tr-TR" sz="2000" dirty="0"/>
              <a:t>                           *Tüp sporu </a:t>
            </a:r>
          </a:p>
          <a:p>
            <a:r>
              <a:rPr lang="tr-TR" sz="2000" dirty="0"/>
              <a:t>*Bek                       *Sacayağı        *Amyantlı tel                 *Cam kalemi </a:t>
            </a:r>
          </a:p>
          <a:p>
            <a:r>
              <a:rPr lang="tr-TR" sz="2000" dirty="0"/>
              <a:t>*</a:t>
            </a:r>
            <a:r>
              <a:rPr lang="tr-TR" sz="2000" dirty="0" err="1"/>
              <a:t>Trowmel</a:t>
            </a:r>
            <a:r>
              <a:rPr lang="tr-TR" sz="2000" dirty="0"/>
              <a:t>              *Pens               *</a:t>
            </a:r>
            <a:r>
              <a:rPr lang="tr-TR" sz="2000" dirty="0" err="1"/>
              <a:t>Penset</a:t>
            </a:r>
            <a:r>
              <a:rPr lang="tr-TR" sz="2000" dirty="0"/>
              <a:t>                           *Makas </a:t>
            </a:r>
          </a:p>
          <a:p>
            <a:r>
              <a:rPr lang="tr-TR" sz="2000" dirty="0"/>
              <a:t>*</a:t>
            </a:r>
            <a:r>
              <a:rPr lang="tr-TR" sz="2000" dirty="0" err="1"/>
              <a:t>Bistüri</a:t>
            </a:r>
            <a:r>
              <a:rPr lang="tr-TR" sz="2000" dirty="0"/>
              <a:t>                  *Gazlı bez       *Pamuk                          *Ambalaj kâğıdı </a:t>
            </a:r>
          </a:p>
          <a:p>
            <a:r>
              <a:rPr lang="tr-TR" sz="2000" dirty="0"/>
              <a:t>*Filtreler                *Küvetler        *İnce tel                          *Tel fırçalar </a:t>
            </a:r>
          </a:p>
          <a:p>
            <a:r>
              <a:rPr lang="tr-TR" sz="2000" dirty="0"/>
              <a:t>*</a:t>
            </a:r>
            <a:r>
              <a:rPr lang="tr-TR" sz="2000" dirty="0" err="1"/>
              <a:t>Parafilm</a:t>
            </a:r>
            <a:r>
              <a:rPr lang="tr-TR" sz="2000" dirty="0"/>
              <a:t>               *</a:t>
            </a:r>
            <a:r>
              <a:rPr lang="tr-TR" sz="2000" dirty="0" err="1"/>
              <a:t>Spatül</a:t>
            </a:r>
            <a:r>
              <a:rPr lang="tr-TR" sz="2000" dirty="0"/>
              <a:t> </a:t>
            </a:r>
          </a:p>
          <a:p>
            <a:endParaRPr lang="tr-TR" sz="2000" dirty="0"/>
          </a:p>
          <a:p>
            <a:endParaRPr lang="tr-T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980727"/>
            <a:ext cx="7992888" cy="4739759"/>
          </a:xfrm>
          <a:prstGeom prst="rect">
            <a:avLst/>
          </a:prstGeom>
        </p:spPr>
        <p:txBody>
          <a:bodyPr wrap="square">
            <a:spAutoFit/>
          </a:bodyPr>
          <a:lstStyle/>
          <a:p>
            <a:endParaRPr lang="tr-TR" dirty="0"/>
          </a:p>
          <a:p>
            <a:r>
              <a:rPr lang="tr-TR" sz="2000" dirty="0"/>
              <a:t>*Sterilizasyon indikatörleri (Biyolojik, kimyasal) </a:t>
            </a:r>
          </a:p>
          <a:p>
            <a:r>
              <a:rPr lang="tr-TR" sz="2000" dirty="0"/>
              <a:t>*Otoklav poşetleri </a:t>
            </a:r>
          </a:p>
          <a:p>
            <a:r>
              <a:rPr lang="tr-TR" sz="2000" dirty="0"/>
              <a:t>*Çeşitli ebatlarda metal otoklav kovaları </a:t>
            </a:r>
          </a:p>
          <a:p>
            <a:r>
              <a:rPr lang="tr-TR" sz="2000" dirty="0"/>
              <a:t>*Çeşitli ebatlarda atık kovaları </a:t>
            </a:r>
          </a:p>
          <a:p>
            <a:r>
              <a:rPr lang="tr-TR" sz="2000" dirty="0"/>
              <a:t>*Otoklavda sterilizasyona dayanıklı kapaklı atık kovaları </a:t>
            </a:r>
          </a:p>
          <a:p>
            <a:r>
              <a:rPr lang="tr-TR" sz="2000" dirty="0"/>
              <a:t>*Süzdürme sepetleri </a:t>
            </a:r>
          </a:p>
          <a:p>
            <a:r>
              <a:rPr lang="tr-TR" sz="2000" dirty="0"/>
              <a:t>*Etiket </a:t>
            </a:r>
          </a:p>
          <a:p>
            <a:endParaRPr lang="tr-TR" sz="2000" dirty="0"/>
          </a:p>
          <a:p>
            <a:r>
              <a:rPr lang="tr-TR" sz="2400" b="1" dirty="0">
                <a:solidFill>
                  <a:srgbClr val="FF0000"/>
                </a:solidFill>
              </a:rPr>
              <a:t>Kimyasal Maddeler </a:t>
            </a:r>
          </a:p>
          <a:p>
            <a:r>
              <a:rPr lang="tr-TR" sz="2000" dirty="0"/>
              <a:t>*Çözeltiler </a:t>
            </a:r>
          </a:p>
          <a:p>
            <a:r>
              <a:rPr lang="tr-TR" sz="2000" dirty="0"/>
              <a:t>*Boyalar </a:t>
            </a:r>
          </a:p>
          <a:p>
            <a:r>
              <a:rPr lang="tr-TR" sz="2000" dirty="0"/>
              <a:t>*Dezenfektanlar </a:t>
            </a:r>
          </a:p>
          <a:p>
            <a:r>
              <a:rPr lang="tr-TR" sz="2000" dirty="0"/>
              <a:t>*Antiseptikler </a:t>
            </a:r>
          </a:p>
          <a:p>
            <a:endParaRPr lang="tr-T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1" y="836713"/>
            <a:ext cx="1800200" cy="1755984"/>
          </a:xfrm>
          <a:prstGeom prst="rect">
            <a:avLst/>
          </a:prstGeom>
          <a:noFill/>
          <a:ln w="9525">
            <a:noFill/>
            <a:miter lim="800000"/>
            <a:headEnd/>
            <a:tailEnd/>
          </a:ln>
        </p:spPr>
      </p:pic>
      <p:sp>
        <p:nvSpPr>
          <p:cNvPr id="3" name="2 Metin kutusu"/>
          <p:cNvSpPr txBox="1"/>
          <p:nvPr/>
        </p:nvSpPr>
        <p:spPr>
          <a:xfrm>
            <a:off x="611560" y="2636912"/>
            <a:ext cx="1224136" cy="369332"/>
          </a:xfrm>
          <a:prstGeom prst="rect">
            <a:avLst/>
          </a:prstGeom>
          <a:noFill/>
        </p:spPr>
        <p:txBody>
          <a:bodyPr wrap="square" rtlCol="0">
            <a:spAutoFit/>
          </a:bodyPr>
          <a:lstStyle/>
          <a:p>
            <a:r>
              <a:rPr lang="tr-TR" dirty="0"/>
              <a:t>mezür</a:t>
            </a:r>
          </a:p>
        </p:txBody>
      </p:sp>
      <p:pic>
        <p:nvPicPr>
          <p:cNvPr id="1027" name="Picture 3"/>
          <p:cNvPicPr>
            <a:picLocks noChangeAspect="1" noChangeArrowheads="1"/>
          </p:cNvPicPr>
          <p:nvPr/>
        </p:nvPicPr>
        <p:blipFill>
          <a:blip r:embed="rId3" cstate="print"/>
          <a:srcRect/>
          <a:stretch>
            <a:fillRect/>
          </a:stretch>
        </p:blipFill>
        <p:spPr bwMode="auto">
          <a:xfrm>
            <a:off x="2339753" y="692697"/>
            <a:ext cx="1512168" cy="1892110"/>
          </a:xfrm>
          <a:prstGeom prst="rect">
            <a:avLst/>
          </a:prstGeom>
          <a:noFill/>
          <a:ln w="9525">
            <a:noFill/>
            <a:miter lim="800000"/>
            <a:headEnd/>
            <a:tailEnd/>
          </a:ln>
        </p:spPr>
      </p:pic>
      <p:sp>
        <p:nvSpPr>
          <p:cNvPr id="5" name="4 Metin kutusu"/>
          <p:cNvSpPr txBox="1"/>
          <p:nvPr/>
        </p:nvSpPr>
        <p:spPr>
          <a:xfrm>
            <a:off x="2267744" y="2636912"/>
            <a:ext cx="1728192" cy="369332"/>
          </a:xfrm>
          <a:prstGeom prst="rect">
            <a:avLst/>
          </a:prstGeom>
          <a:noFill/>
        </p:spPr>
        <p:txBody>
          <a:bodyPr wrap="square" rtlCol="0">
            <a:spAutoFit/>
          </a:bodyPr>
          <a:lstStyle/>
          <a:p>
            <a:r>
              <a:rPr lang="tr-TR" dirty="0"/>
              <a:t>Beher </a:t>
            </a:r>
            <a:r>
              <a:rPr lang="tr-TR" dirty="0" err="1"/>
              <a:t>glas</a:t>
            </a:r>
            <a:endParaRPr lang="tr-TR" dirty="0"/>
          </a:p>
        </p:txBody>
      </p:sp>
      <p:pic>
        <p:nvPicPr>
          <p:cNvPr id="1028" name="Picture 4"/>
          <p:cNvPicPr>
            <a:picLocks noChangeAspect="1" noChangeArrowheads="1"/>
          </p:cNvPicPr>
          <p:nvPr/>
        </p:nvPicPr>
        <p:blipFill>
          <a:blip r:embed="rId4" cstate="print"/>
          <a:srcRect/>
          <a:stretch>
            <a:fillRect/>
          </a:stretch>
        </p:blipFill>
        <p:spPr bwMode="auto">
          <a:xfrm>
            <a:off x="4139952" y="548680"/>
            <a:ext cx="1932806" cy="1932806"/>
          </a:xfrm>
          <a:prstGeom prst="rect">
            <a:avLst/>
          </a:prstGeom>
          <a:noFill/>
          <a:ln w="9525">
            <a:noFill/>
            <a:miter lim="800000"/>
            <a:headEnd/>
            <a:tailEnd/>
          </a:ln>
        </p:spPr>
      </p:pic>
      <p:sp>
        <p:nvSpPr>
          <p:cNvPr id="7" name="6 Metin kutusu"/>
          <p:cNvSpPr txBox="1"/>
          <p:nvPr/>
        </p:nvSpPr>
        <p:spPr>
          <a:xfrm>
            <a:off x="4139952" y="2492896"/>
            <a:ext cx="1900914" cy="369332"/>
          </a:xfrm>
          <a:prstGeom prst="rect">
            <a:avLst/>
          </a:prstGeom>
          <a:noFill/>
        </p:spPr>
        <p:txBody>
          <a:bodyPr wrap="square" rtlCol="0">
            <a:spAutoFit/>
          </a:bodyPr>
          <a:lstStyle/>
          <a:p>
            <a:r>
              <a:rPr lang="tr-TR" dirty="0" err="1"/>
              <a:t>Erlenmayer</a:t>
            </a:r>
            <a:endParaRPr lang="tr-TR" dirty="0"/>
          </a:p>
        </p:txBody>
      </p:sp>
      <p:pic>
        <p:nvPicPr>
          <p:cNvPr id="1029" name="Picture 5"/>
          <p:cNvPicPr>
            <a:picLocks noChangeAspect="1" noChangeArrowheads="1"/>
          </p:cNvPicPr>
          <p:nvPr/>
        </p:nvPicPr>
        <p:blipFill>
          <a:blip r:embed="rId5" cstate="print"/>
          <a:srcRect/>
          <a:stretch>
            <a:fillRect/>
          </a:stretch>
        </p:blipFill>
        <p:spPr bwMode="auto">
          <a:xfrm>
            <a:off x="6390202" y="692697"/>
            <a:ext cx="2070229" cy="1656184"/>
          </a:xfrm>
          <a:prstGeom prst="rect">
            <a:avLst/>
          </a:prstGeom>
          <a:noFill/>
          <a:ln w="9525">
            <a:noFill/>
            <a:miter lim="800000"/>
            <a:headEnd/>
            <a:tailEnd/>
          </a:ln>
        </p:spPr>
      </p:pic>
      <p:sp>
        <p:nvSpPr>
          <p:cNvPr id="9" name="8 Metin kutusu"/>
          <p:cNvSpPr txBox="1"/>
          <p:nvPr/>
        </p:nvSpPr>
        <p:spPr>
          <a:xfrm>
            <a:off x="6876256" y="2420888"/>
            <a:ext cx="1044970" cy="369332"/>
          </a:xfrm>
          <a:prstGeom prst="rect">
            <a:avLst/>
          </a:prstGeom>
          <a:noFill/>
        </p:spPr>
        <p:txBody>
          <a:bodyPr wrap="square" rtlCol="0">
            <a:spAutoFit/>
          </a:bodyPr>
          <a:lstStyle/>
          <a:p>
            <a:r>
              <a:rPr lang="tr-TR" dirty="0"/>
              <a:t>Balon</a:t>
            </a:r>
          </a:p>
        </p:txBody>
      </p:sp>
      <p:pic>
        <p:nvPicPr>
          <p:cNvPr id="1030" name="Picture 6"/>
          <p:cNvPicPr>
            <a:picLocks noChangeAspect="1" noChangeArrowheads="1"/>
          </p:cNvPicPr>
          <p:nvPr/>
        </p:nvPicPr>
        <p:blipFill>
          <a:blip r:embed="rId6" cstate="print"/>
          <a:srcRect/>
          <a:stretch>
            <a:fillRect/>
          </a:stretch>
        </p:blipFill>
        <p:spPr bwMode="auto">
          <a:xfrm>
            <a:off x="467544" y="2924944"/>
            <a:ext cx="2167577" cy="1460947"/>
          </a:xfrm>
          <a:prstGeom prst="rect">
            <a:avLst/>
          </a:prstGeom>
          <a:noFill/>
          <a:ln w="9525">
            <a:noFill/>
            <a:miter lim="800000"/>
            <a:headEnd/>
            <a:tailEnd/>
          </a:ln>
        </p:spPr>
      </p:pic>
      <p:sp>
        <p:nvSpPr>
          <p:cNvPr id="11" name="10 Metin kutusu"/>
          <p:cNvSpPr txBox="1"/>
          <p:nvPr/>
        </p:nvSpPr>
        <p:spPr>
          <a:xfrm>
            <a:off x="683568" y="4221088"/>
            <a:ext cx="1168718" cy="369332"/>
          </a:xfrm>
          <a:prstGeom prst="rect">
            <a:avLst/>
          </a:prstGeom>
          <a:noFill/>
        </p:spPr>
        <p:txBody>
          <a:bodyPr wrap="square" rtlCol="0">
            <a:spAutoFit/>
          </a:bodyPr>
          <a:lstStyle/>
          <a:p>
            <a:r>
              <a:rPr lang="tr-TR" dirty="0"/>
              <a:t>Balon </a:t>
            </a:r>
            <a:r>
              <a:rPr lang="tr-TR" dirty="0" err="1"/>
              <a:t>joje</a:t>
            </a:r>
            <a:endParaRPr lang="tr-TR" dirty="0"/>
          </a:p>
        </p:txBody>
      </p:sp>
      <p:pic>
        <p:nvPicPr>
          <p:cNvPr id="1031" name="Picture 7"/>
          <p:cNvPicPr>
            <a:picLocks noChangeAspect="1" noChangeArrowheads="1"/>
          </p:cNvPicPr>
          <p:nvPr/>
        </p:nvPicPr>
        <p:blipFill>
          <a:blip r:embed="rId7" cstate="print"/>
          <a:srcRect/>
          <a:stretch>
            <a:fillRect/>
          </a:stretch>
        </p:blipFill>
        <p:spPr bwMode="auto">
          <a:xfrm>
            <a:off x="467544" y="4653136"/>
            <a:ext cx="2153022" cy="1537511"/>
          </a:xfrm>
          <a:prstGeom prst="rect">
            <a:avLst/>
          </a:prstGeom>
          <a:noFill/>
          <a:ln w="9525">
            <a:noFill/>
            <a:miter lim="800000"/>
            <a:headEnd/>
            <a:tailEnd/>
          </a:ln>
        </p:spPr>
      </p:pic>
      <p:sp>
        <p:nvSpPr>
          <p:cNvPr id="14" name="13 Metin kutusu"/>
          <p:cNvSpPr txBox="1"/>
          <p:nvPr/>
        </p:nvSpPr>
        <p:spPr>
          <a:xfrm>
            <a:off x="611559" y="6165304"/>
            <a:ext cx="1656185" cy="369332"/>
          </a:xfrm>
          <a:prstGeom prst="rect">
            <a:avLst/>
          </a:prstGeom>
          <a:noFill/>
        </p:spPr>
        <p:txBody>
          <a:bodyPr wrap="square" rtlCol="0">
            <a:spAutoFit/>
          </a:bodyPr>
          <a:lstStyle/>
          <a:p>
            <a:r>
              <a:rPr lang="tr-TR" dirty="0"/>
              <a:t>Cam pipet</a:t>
            </a:r>
          </a:p>
        </p:txBody>
      </p:sp>
      <p:pic>
        <p:nvPicPr>
          <p:cNvPr id="1032" name="Picture 8"/>
          <p:cNvPicPr>
            <a:picLocks noChangeAspect="1" noChangeArrowheads="1"/>
          </p:cNvPicPr>
          <p:nvPr/>
        </p:nvPicPr>
        <p:blipFill>
          <a:blip r:embed="rId8" cstate="print"/>
          <a:srcRect/>
          <a:stretch>
            <a:fillRect/>
          </a:stretch>
        </p:blipFill>
        <p:spPr bwMode="auto">
          <a:xfrm>
            <a:off x="3419872" y="3284984"/>
            <a:ext cx="1524000" cy="1905000"/>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5940152" y="3167202"/>
            <a:ext cx="2160240" cy="1728192"/>
          </a:xfrm>
          <a:prstGeom prst="rect">
            <a:avLst/>
          </a:prstGeom>
          <a:noFill/>
          <a:ln w="9525">
            <a:noFill/>
            <a:miter lim="800000"/>
            <a:headEnd/>
            <a:tailEnd/>
          </a:ln>
        </p:spPr>
      </p:pic>
      <p:sp>
        <p:nvSpPr>
          <p:cNvPr id="17" name="16 Metin kutusu"/>
          <p:cNvSpPr txBox="1"/>
          <p:nvPr/>
        </p:nvSpPr>
        <p:spPr>
          <a:xfrm>
            <a:off x="3635896" y="5373216"/>
            <a:ext cx="1348574" cy="369332"/>
          </a:xfrm>
          <a:prstGeom prst="rect">
            <a:avLst/>
          </a:prstGeom>
          <a:noFill/>
        </p:spPr>
        <p:txBody>
          <a:bodyPr wrap="none" rtlCol="0">
            <a:spAutoFit/>
          </a:bodyPr>
          <a:lstStyle/>
          <a:p>
            <a:r>
              <a:rPr lang="tr-TR" dirty="0"/>
              <a:t>Deney tüpü</a:t>
            </a:r>
          </a:p>
        </p:txBody>
      </p:sp>
      <p:sp>
        <p:nvSpPr>
          <p:cNvPr id="19" name="18 Metin kutusu"/>
          <p:cNvSpPr txBox="1"/>
          <p:nvPr/>
        </p:nvSpPr>
        <p:spPr>
          <a:xfrm>
            <a:off x="6156176" y="5085184"/>
            <a:ext cx="1409040" cy="369332"/>
          </a:xfrm>
          <a:prstGeom prst="rect">
            <a:avLst/>
          </a:prstGeom>
          <a:noFill/>
        </p:spPr>
        <p:txBody>
          <a:bodyPr wrap="none" rtlCol="0">
            <a:spAutoFit/>
          </a:bodyPr>
          <a:lstStyle/>
          <a:p>
            <a:r>
              <a:rPr lang="tr-TR" dirty="0" err="1"/>
              <a:t>Petri</a:t>
            </a:r>
            <a:r>
              <a:rPr lang="tr-TR" dirty="0"/>
              <a:t> kutusu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836713"/>
            <a:ext cx="7704856" cy="4462760"/>
          </a:xfrm>
          <a:prstGeom prst="rect">
            <a:avLst/>
          </a:prstGeom>
        </p:spPr>
        <p:txBody>
          <a:bodyPr wrap="square">
            <a:spAutoFit/>
          </a:bodyPr>
          <a:lstStyle/>
          <a:p>
            <a:r>
              <a:rPr lang="tr-TR" sz="2400" b="1" dirty="0">
                <a:solidFill>
                  <a:srgbClr val="FF0000"/>
                </a:solidFill>
              </a:rPr>
              <a:t>Cihazlar </a:t>
            </a:r>
          </a:p>
          <a:p>
            <a:r>
              <a:rPr lang="tr-TR" sz="2000" dirty="0"/>
              <a:t>*Mikroskop </a:t>
            </a:r>
          </a:p>
          <a:p>
            <a:r>
              <a:rPr lang="tr-TR" sz="2000" dirty="0"/>
              <a:t>*Otoklav </a:t>
            </a:r>
          </a:p>
          <a:p>
            <a:r>
              <a:rPr lang="tr-TR" sz="2000" dirty="0"/>
              <a:t>*</a:t>
            </a:r>
            <a:r>
              <a:rPr lang="tr-TR" sz="2000" dirty="0" err="1"/>
              <a:t>Pastör</a:t>
            </a:r>
            <a:r>
              <a:rPr lang="tr-TR" sz="2000" dirty="0"/>
              <a:t> fırını </a:t>
            </a:r>
          </a:p>
          <a:p>
            <a:r>
              <a:rPr lang="tr-TR" sz="2000" dirty="0"/>
              <a:t>*Benmari </a:t>
            </a:r>
          </a:p>
          <a:p>
            <a:r>
              <a:rPr lang="tr-TR" sz="2000" dirty="0"/>
              <a:t>*Etüv </a:t>
            </a:r>
          </a:p>
          <a:p>
            <a:r>
              <a:rPr lang="tr-TR" sz="2000" dirty="0"/>
              <a:t>*Güvenlik kabini </a:t>
            </a:r>
          </a:p>
          <a:p>
            <a:r>
              <a:rPr lang="tr-TR" sz="2000" dirty="0"/>
              <a:t>*</a:t>
            </a:r>
            <a:r>
              <a:rPr lang="tr-TR" sz="2000" dirty="0" err="1"/>
              <a:t>Distile</a:t>
            </a:r>
            <a:r>
              <a:rPr lang="tr-TR" sz="2000" dirty="0"/>
              <a:t> su cihazı </a:t>
            </a:r>
          </a:p>
          <a:p>
            <a:r>
              <a:rPr lang="tr-TR" sz="2000" dirty="0"/>
              <a:t>*Santrifüj </a:t>
            </a:r>
          </a:p>
          <a:p>
            <a:r>
              <a:rPr lang="tr-TR" sz="2000" dirty="0"/>
              <a:t>*Terazi-Hassas terazi </a:t>
            </a:r>
          </a:p>
          <a:p>
            <a:r>
              <a:rPr lang="tr-TR" sz="2000" dirty="0"/>
              <a:t>*Buzdolabı </a:t>
            </a:r>
          </a:p>
          <a:p>
            <a:r>
              <a:rPr lang="tr-TR" sz="2000" dirty="0"/>
              <a:t>*Mikro-</a:t>
            </a:r>
            <a:r>
              <a:rPr lang="tr-TR" sz="2000" dirty="0" err="1"/>
              <a:t>insineratör</a:t>
            </a:r>
            <a:r>
              <a:rPr lang="tr-TR" sz="2000" dirty="0"/>
              <a:t> </a:t>
            </a:r>
          </a:p>
          <a:p>
            <a:r>
              <a:rPr lang="tr-TR" sz="2000" dirty="0"/>
              <a:t>*</a:t>
            </a:r>
            <a:r>
              <a:rPr lang="tr-TR" sz="2000" dirty="0" err="1"/>
              <a:t>Worteks</a:t>
            </a:r>
            <a:r>
              <a:rPr lang="tr-TR" sz="2000" dirty="0"/>
              <a:t> tüp karıştırıcı </a:t>
            </a:r>
          </a:p>
          <a:p>
            <a:r>
              <a:rPr lang="tr-TR" sz="2000" dirty="0"/>
              <a:t>*</a:t>
            </a:r>
            <a:r>
              <a:rPr lang="tr-TR" sz="2000" dirty="0" err="1"/>
              <a:t>Benmar</a:t>
            </a:r>
            <a:r>
              <a:rPr lang="tr-TR" sz="2000" dirty="0"/>
              <a:t> </a:t>
            </a:r>
          </a:p>
        </p:txBody>
      </p:sp>
      <p:pic>
        <p:nvPicPr>
          <p:cNvPr id="2050" name="Picture 2"/>
          <p:cNvPicPr>
            <a:picLocks noChangeAspect="1" noChangeArrowheads="1"/>
          </p:cNvPicPr>
          <p:nvPr/>
        </p:nvPicPr>
        <p:blipFill>
          <a:blip r:embed="rId2" cstate="print"/>
          <a:srcRect/>
          <a:stretch>
            <a:fillRect/>
          </a:stretch>
        </p:blipFill>
        <p:spPr bwMode="auto">
          <a:xfrm>
            <a:off x="4644008" y="836712"/>
            <a:ext cx="1846138" cy="184613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843808" y="1052736"/>
            <a:ext cx="1281112" cy="1690687"/>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716016" y="2780928"/>
            <a:ext cx="1706054" cy="170212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7236295" y="3068960"/>
            <a:ext cx="1556987" cy="1302679"/>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6660232" y="692696"/>
            <a:ext cx="1952625" cy="234315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1763688" y="5013176"/>
            <a:ext cx="1800200" cy="1640608"/>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6804248" y="4509120"/>
            <a:ext cx="2066925" cy="2062163"/>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4067944" y="4725144"/>
            <a:ext cx="2147119" cy="193551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836712"/>
            <a:ext cx="7704856" cy="4524315"/>
          </a:xfrm>
          <a:prstGeom prst="rect">
            <a:avLst/>
          </a:prstGeom>
        </p:spPr>
        <p:txBody>
          <a:bodyPr wrap="square">
            <a:spAutoFit/>
          </a:bodyPr>
          <a:lstStyle/>
          <a:p>
            <a:pPr algn="ctr"/>
            <a:r>
              <a:rPr lang="tr-TR" sz="2400" b="1" dirty="0">
                <a:solidFill>
                  <a:srgbClr val="FF0000"/>
                </a:solidFill>
              </a:rPr>
              <a:t>MİKROBİYOLOJİ LABORATUVARINDA KULLANILAN ARAÇ GEREÇLERİN TEMİZLİĞİ </a:t>
            </a:r>
          </a:p>
          <a:p>
            <a:pPr algn="just"/>
            <a:r>
              <a:rPr lang="tr-TR" sz="2000" dirty="0"/>
              <a:t>             </a:t>
            </a:r>
          </a:p>
          <a:p>
            <a:pPr algn="just"/>
            <a:r>
              <a:rPr lang="tr-TR" sz="2000" dirty="0"/>
              <a:t>              </a:t>
            </a:r>
            <a:r>
              <a:rPr lang="tr-TR" sz="2000" dirty="0" err="1"/>
              <a:t>Mikrobiyoji</a:t>
            </a:r>
            <a:r>
              <a:rPr lang="tr-TR" sz="2000" dirty="0"/>
              <a:t> </a:t>
            </a:r>
            <a:r>
              <a:rPr lang="tr-TR" sz="2000" dirty="0" err="1"/>
              <a:t>laboratuvarında</a:t>
            </a:r>
            <a:r>
              <a:rPr lang="tr-TR" sz="2000" dirty="0"/>
              <a:t> kullanılan araç gereçler tek kullanımlık ve çok kullanımlık araç gereçlerden oluşur. </a:t>
            </a:r>
          </a:p>
          <a:p>
            <a:pPr algn="just"/>
            <a:endParaRPr lang="tr-TR" sz="2000" dirty="0"/>
          </a:p>
          <a:p>
            <a:pPr algn="just"/>
            <a:r>
              <a:rPr lang="tr-TR" sz="2000" dirty="0"/>
              <a:t>              Çalışmalarda kullanılarak </a:t>
            </a:r>
            <a:r>
              <a:rPr lang="tr-TR" sz="2000" dirty="0" err="1"/>
              <a:t>infeksiyöz</a:t>
            </a:r>
            <a:r>
              <a:rPr lang="tr-TR" sz="2000" dirty="0"/>
              <a:t> hale gelen tüm araç gereçlerin steril edilmesi gerekir. </a:t>
            </a:r>
          </a:p>
          <a:p>
            <a:pPr algn="just"/>
            <a:endParaRPr lang="tr-TR" sz="2000" dirty="0"/>
          </a:p>
          <a:p>
            <a:pPr algn="just"/>
            <a:r>
              <a:rPr lang="tr-TR" sz="2000" dirty="0"/>
              <a:t>              Tek kullanımlı araç gereçler sterilizasyon işlemleri sonrasında tıbbi atık yönetmeliğine uygun olarak imha edilir.</a:t>
            </a:r>
          </a:p>
          <a:p>
            <a:pPr algn="just"/>
            <a:endParaRPr lang="tr-TR" sz="2000" dirty="0"/>
          </a:p>
          <a:p>
            <a:pPr algn="just"/>
            <a:r>
              <a:rPr lang="tr-TR" sz="2000" dirty="0"/>
              <a:t>              Çok kullanımlı araç gereçler belirli işlemler sonrası yeniden kullanıma hazır hale getirilir.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1124744"/>
            <a:ext cx="7848872" cy="3785652"/>
          </a:xfrm>
          <a:prstGeom prst="rect">
            <a:avLst/>
          </a:prstGeom>
        </p:spPr>
        <p:txBody>
          <a:bodyPr wrap="square">
            <a:spAutoFit/>
          </a:bodyPr>
          <a:lstStyle/>
          <a:p>
            <a:pPr algn="ctr"/>
            <a:r>
              <a:rPr lang="tr-TR" sz="2000" b="1" dirty="0">
                <a:solidFill>
                  <a:srgbClr val="FF0000"/>
                </a:solidFill>
              </a:rPr>
              <a:t>ÇOK KULLANIMLIK ARAÇ GEREÇLERİN YENİDEN KULLANIMA HAZIR HALE GETİRİLME İŞLEM BASAMAKLARI:</a:t>
            </a:r>
          </a:p>
          <a:p>
            <a:pPr algn="ctr"/>
            <a:endParaRPr lang="tr-TR" sz="2000" b="1" dirty="0">
              <a:solidFill>
                <a:srgbClr val="FF0000"/>
              </a:solidFill>
            </a:endParaRPr>
          </a:p>
          <a:p>
            <a:r>
              <a:rPr lang="tr-TR" sz="2000" dirty="0"/>
              <a:t>1.Sterilizasyon</a:t>
            </a:r>
          </a:p>
          <a:p>
            <a:r>
              <a:rPr lang="tr-TR" sz="2000" dirty="0"/>
              <a:t>2.Kaba kirlerinden arındırma</a:t>
            </a:r>
          </a:p>
          <a:p>
            <a:r>
              <a:rPr lang="tr-TR" sz="2000" dirty="0"/>
              <a:t>3.</a:t>
            </a:r>
            <a:r>
              <a:rPr lang="tr-TR" sz="2000" dirty="0" err="1"/>
              <a:t>Kabların</a:t>
            </a:r>
            <a:r>
              <a:rPr lang="tr-TR" sz="2000" dirty="0"/>
              <a:t> yıkanması</a:t>
            </a:r>
          </a:p>
          <a:p>
            <a:r>
              <a:rPr lang="tr-TR" sz="2000" dirty="0"/>
              <a:t>4.</a:t>
            </a:r>
            <a:r>
              <a:rPr lang="tr-TR" sz="2000" dirty="0" err="1"/>
              <a:t>Kabların</a:t>
            </a:r>
            <a:r>
              <a:rPr lang="tr-TR" sz="2000" dirty="0"/>
              <a:t> durulanması</a:t>
            </a:r>
          </a:p>
          <a:p>
            <a:r>
              <a:rPr lang="tr-TR" sz="2000" dirty="0"/>
              <a:t>5.</a:t>
            </a:r>
            <a:r>
              <a:rPr lang="tr-TR" sz="2000" dirty="0" err="1"/>
              <a:t>Kabların</a:t>
            </a:r>
            <a:r>
              <a:rPr lang="tr-TR" sz="2000" dirty="0"/>
              <a:t>  </a:t>
            </a:r>
            <a:r>
              <a:rPr lang="tr-TR" sz="2000" dirty="0" err="1"/>
              <a:t>distile</a:t>
            </a:r>
            <a:r>
              <a:rPr lang="tr-TR" sz="2000" dirty="0"/>
              <a:t> sudan geçirilmesi</a:t>
            </a:r>
          </a:p>
          <a:p>
            <a:r>
              <a:rPr lang="tr-TR" sz="2000" dirty="0"/>
              <a:t>6.Kurutma</a:t>
            </a:r>
          </a:p>
          <a:p>
            <a:r>
              <a:rPr lang="tr-TR" sz="2000" dirty="0"/>
              <a:t>7.Paketleme</a:t>
            </a:r>
          </a:p>
          <a:p>
            <a:r>
              <a:rPr lang="tr-TR" sz="2000" dirty="0"/>
              <a:t>8.Yeniden </a:t>
            </a:r>
            <a:r>
              <a:rPr lang="tr-TR" sz="2000" dirty="0" err="1"/>
              <a:t>sterilisazyonla</a:t>
            </a:r>
            <a:r>
              <a:rPr lang="tr-TR" sz="2000" dirty="0"/>
              <a:t> araç gereçlerin kullanıma hazır hale getirme</a:t>
            </a:r>
          </a:p>
          <a:p>
            <a:r>
              <a:rPr lang="tr-TR" sz="20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889844"/>
            <a:ext cx="7704856" cy="5078313"/>
          </a:xfrm>
          <a:prstGeom prst="rect">
            <a:avLst/>
          </a:prstGeom>
        </p:spPr>
        <p:txBody>
          <a:bodyPr wrap="square">
            <a:spAutoFit/>
          </a:bodyPr>
          <a:lstStyle/>
          <a:p>
            <a:pPr algn="ctr"/>
            <a:r>
              <a:rPr lang="tr-TR" sz="2400" b="1" dirty="0">
                <a:solidFill>
                  <a:srgbClr val="FF0000"/>
                </a:solidFill>
              </a:rPr>
              <a:t>STERİLİZASYON </a:t>
            </a:r>
          </a:p>
          <a:p>
            <a:pPr algn="just"/>
            <a:r>
              <a:rPr lang="tr-TR" sz="2000" dirty="0"/>
              <a:t>         Sterilizasyon, basit olarak bir materyaldeki her türlü (hastalık yapan ve hastalık yapmayan) mikroorganizmanın uzaklaştırılması, materyalin tümüyle mikroorganizmalardan arınmış hale getirilmesi olarak tanımlanabilir. </a:t>
            </a:r>
          </a:p>
          <a:p>
            <a:pPr algn="just"/>
            <a:endParaRPr lang="tr-TR" sz="2000" dirty="0"/>
          </a:p>
          <a:p>
            <a:pPr algn="just"/>
            <a:r>
              <a:rPr lang="tr-TR" sz="2000" dirty="0"/>
              <a:t>          Mikrobiyoloji </a:t>
            </a:r>
            <a:r>
              <a:rPr lang="tr-TR" sz="2000" dirty="0" err="1"/>
              <a:t>laboratuvarında</a:t>
            </a:r>
            <a:r>
              <a:rPr lang="tr-TR" sz="2000" dirty="0"/>
              <a:t> kirli malzemelerin sterilizasyonunda basınçlı buharla sterilizasyon (otoklav) yöntemi tercih edilir. </a:t>
            </a:r>
          </a:p>
          <a:p>
            <a:pPr algn="just"/>
            <a:endParaRPr lang="tr-TR" sz="2000" dirty="0"/>
          </a:p>
          <a:p>
            <a:pPr algn="just"/>
            <a:r>
              <a:rPr lang="tr-TR" sz="2000" dirty="0"/>
              <a:t>          Kirli malzemeler çelik paslanmaz kazanlarda veya otoklav poşetlerinde biriktirilerek sterilizasyona gönderilir. </a:t>
            </a:r>
          </a:p>
          <a:p>
            <a:pPr algn="just"/>
            <a:endParaRPr lang="tr-TR" sz="2000" dirty="0"/>
          </a:p>
          <a:p>
            <a:pPr algn="just"/>
            <a:r>
              <a:rPr lang="tr-TR" sz="2000" dirty="0"/>
              <a:t>          Mikrobiyoloji </a:t>
            </a:r>
            <a:r>
              <a:rPr lang="tr-TR" sz="2000" dirty="0" err="1"/>
              <a:t>laboratuvarlarında</a:t>
            </a:r>
            <a:r>
              <a:rPr lang="tr-TR" sz="2000" dirty="0"/>
              <a:t> temiz malzemelerin sterilizasyonunda ve kirli araç gereçlerin sterilizasyonunda kullanılmak üzere iki ayrı otoklav bulundurulması idealdir.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08720"/>
            <a:ext cx="7632848" cy="4832092"/>
          </a:xfrm>
          <a:prstGeom prst="rect">
            <a:avLst/>
          </a:prstGeom>
        </p:spPr>
        <p:txBody>
          <a:bodyPr wrap="square">
            <a:spAutoFit/>
          </a:bodyPr>
          <a:lstStyle/>
          <a:p>
            <a:r>
              <a:rPr lang="tr-TR" sz="2400" b="1" dirty="0">
                <a:solidFill>
                  <a:srgbClr val="FF0000"/>
                </a:solidFill>
              </a:rPr>
              <a:t>MİKROBİYOLOJİ LABORATUVARININ BÖLÜMLERİ</a:t>
            </a:r>
          </a:p>
          <a:p>
            <a:r>
              <a:rPr lang="tr-TR" sz="2400" b="1" dirty="0">
                <a:solidFill>
                  <a:srgbClr val="FF0000"/>
                </a:solidFill>
              </a:rPr>
              <a:t> </a:t>
            </a:r>
          </a:p>
          <a:p>
            <a:pPr algn="just"/>
            <a:r>
              <a:rPr lang="tr-TR" sz="2000" dirty="0"/>
              <a:t>               Mikrobiyoloji </a:t>
            </a:r>
            <a:r>
              <a:rPr lang="tr-TR" sz="2000" dirty="0" err="1"/>
              <a:t>laboratuvarı</a:t>
            </a:r>
            <a:r>
              <a:rPr lang="tr-TR" sz="2000" dirty="0"/>
              <a:t> kurulurken yerler ve bankoların (tezgâhların) yüzeyi kolayca silinip temizlenebilen malzemeden, pürüzsüz ve dezenfektanlardan etkilenmeyen nitelikte olmalıdır.</a:t>
            </a:r>
          </a:p>
          <a:p>
            <a:pPr algn="just"/>
            <a:r>
              <a:rPr lang="tr-TR" sz="2000" dirty="0"/>
              <a:t>               Bankolar, rahat çalışılabilecek yükseklikte ve yeterli enlilikte olmalıdır. </a:t>
            </a:r>
          </a:p>
          <a:p>
            <a:pPr algn="just"/>
            <a:r>
              <a:rPr lang="tr-TR" sz="2000" dirty="0"/>
              <a:t>               Duvarlar, fayans kaplanmalı veya silinip temizlenecek kalitede yağlı boya ile boyanmalıdır. </a:t>
            </a:r>
          </a:p>
          <a:p>
            <a:pPr algn="just"/>
            <a:r>
              <a:rPr lang="tr-TR" sz="2000" dirty="0"/>
              <a:t>               </a:t>
            </a:r>
            <a:r>
              <a:rPr lang="tr-TR" sz="2000" dirty="0" err="1"/>
              <a:t>Laboratuvarda</a:t>
            </a:r>
            <a:r>
              <a:rPr lang="tr-TR" sz="2000" dirty="0"/>
              <a:t> kullanılacak tabure veya sandalyelerin yükselir ve alçalır türden olması çalışmayı kolaylaştırır. </a:t>
            </a:r>
          </a:p>
          <a:p>
            <a:pPr algn="just"/>
            <a:r>
              <a:rPr lang="tr-TR" sz="2000" dirty="0"/>
              <a:t>               Elektrik tesisatı yapılırken uygun yerlere fazla sayıda priz konmalı ve yeterli güçte elektrik sağlanmalıdır. </a:t>
            </a:r>
          </a:p>
          <a:p>
            <a:pPr algn="just"/>
            <a:r>
              <a:rPr lang="tr-TR" sz="2000" dirty="0"/>
              <a:t>               Su musluklarının otomatik açılır-kapanır olması, </a:t>
            </a:r>
            <a:r>
              <a:rPr lang="tr-TR" sz="2000" dirty="0" err="1"/>
              <a:t>kontaminasyonun</a:t>
            </a:r>
            <a:r>
              <a:rPr lang="tr-TR" sz="2000" dirty="0"/>
              <a:t> önlenmesi açısından önemlidir.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Yüksek Kaliteli Tıbbi Sterilizasyon Makinesi Üreticilerinden ve Tıbbi  Sterilizasyon Makinesi Alibaba.com'da yararlanı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Yüksek Kaliteli Hastanede Buhar Sterilizatör Üreticilerinden ve Hastanede  Buhar Sterilizatör Alibaba.com'da yararlanı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0" name="Picture 6" descr="Acil Duruşlu Yüksek Stabilite Hastane Çamaşır Ekipmanları Çamaşır Makinesi"/>
          <p:cNvPicPr>
            <a:picLocks noChangeAspect="1" noChangeArrowheads="1"/>
          </p:cNvPicPr>
          <p:nvPr/>
        </p:nvPicPr>
        <p:blipFill>
          <a:blip r:embed="rId2" cstate="print"/>
          <a:srcRect/>
          <a:stretch>
            <a:fillRect/>
          </a:stretch>
        </p:blipFill>
        <p:spPr bwMode="auto">
          <a:xfrm>
            <a:off x="424339" y="1718742"/>
            <a:ext cx="3643605" cy="3870498"/>
          </a:xfrm>
          <a:prstGeom prst="rect">
            <a:avLst/>
          </a:prstGeom>
          <a:noFill/>
        </p:spPr>
      </p:pic>
      <p:pic>
        <p:nvPicPr>
          <p:cNvPr id="12" name="Picture 8" descr="Pre-vacuum, otoklav, sterilizasyon, yöntem, sterilizasyon, plant., hastane,  universitario, gran canaria, doktor, negrin, las palmas, de, gran,  canaria., açık sarı adalar, ispanya Hazır Görüntü | l20-482681 | Fotosearch"/>
          <p:cNvPicPr>
            <a:picLocks noChangeAspect="1" noChangeArrowheads="1"/>
          </p:cNvPicPr>
          <p:nvPr/>
        </p:nvPicPr>
        <p:blipFill>
          <a:blip r:embed="rId3" cstate="print"/>
          <a:srcRect/>
          <a:stretch>
            <a:fillRect/>
          </a:stretch>
        </p:blipFill>
        <p:spPr bwMode="auto">
          <a:xfrm>
            <a:off x="4644008" y="1916832"/>
            <a:ext cx="3672408" cy="34563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836712"/>
            <a:ext cx="7992888" cy="5139869"/>
          </a:xfrm>
          <a:prstGeom prst="rect">
            <a:avLst/>
          </a:prstGeom>
        </p:spPr>
        <p:txBody>
          <a:bodyPr wrap="square">
            <a:spAutoFit/>
          </a:bodyPr>
          <a:lstStyle/>
          <a:p>
            <a:r>
              <a:rPr lang="tr-TR" sz="2400" b="1" dirty="0">
                <a:solidFill>
                  <a:srgbClr val="FF0000"/>
                </a:solidFill>
              </a:rPr>
              <a:t>BASINÇLI BUHARLA (OTOKLAVDA) STERİLİZASYON </a:t>
            </a:r>
          </a:p>
          <a:p>
            <a:endParaRPr lang="tr-TR" sz="2400" b="1" dirty="0">
              <a:solidFill>
                <a:srgbClr val="FF0000"/>
              </a:solidFill>
            </a:endParaRPr>
          </a:p>
          <a:p>
            <a:pPr algn="just"/>
            <a:r>
              <a:rPr lang="tr-TR" dirty="0"/>
              <a:t>           </a:t>
            </a:r>
            <a:r>
              <a:rPr lang="tr-TR" sz="2000" dirty="0"/>
              <a:t>Basınçlı buhar ile sterilizasyon kolay uygulanması, ucuz ve güvenilir bir yöntem olması nedeni ile mikrobiyoloji </a:t>
            </a:r>
            <a:r>
              <a:rPr lang="tr-TR" sz="2000" dirty="0" err="1"/>
              <a:t>laboratuvarlarında</a:t>
            </a:r>
            <a:r>
              <a:rPr lang="tr-TR" sz="2000" dirty="0"/>
              <a:t> sterilizasyon ünitesinde çok sık kullanılan bir yöntemdir. </a:t>
            </a:r>
          </a:p>
          <a:p>
            <a:pPr algn="just"/>
            <a:r>
              <a:rPr lang="tr-TR" sz="2000" dirty="0"/>
              <a:t>         Bu yöntemle ısıya dayanıklı plastik malzemeler, atılacak olan kültürler, </a:t>
            </a:r>
            <a:r>
              <a:rPr lang="tr-TR" sz="2000" dirty="0" err="1"/>
              <a:t>kontamine</a:t>
            </a:r>
            <a:r>
              <a:rPr lang="tr-TR" sz="2000" dirty="0"/>
              <a:t> materyaller, vb. steril edilirler. </a:t>
            </a:r>
          </a:p>
          <a:p>
            <a:pPr algn="just"/>
            <a:r>
              <a:rPr lang="tr-TR" sz="2000" dirty="0"/>
              <a:t>         121 </a:t>
            </a:r>
            <a:r>
              <a:rPr lang="tr-TR" sz="2000" dirty="0" err="1"/>
              <a:t>oC'de</a:t>
            </a:r>
            <a:r>
              <a:rPr lang="tr-TR" sz="2000" dirty="0"/>
              <a:t>, 1 atmosfer basınç altında, içerisine konan malzemenin büyüklüğüne bağlı olarak 15 dakika 1 atmosfer basınç altında, sterilizasyon uygulanır. </a:t>
            </a:r>
          </a:p>
          <a:p>
            <a:pPr algn="just"/>
            <a:r>
              <a:rPr lang="tr-TR" sz="2000" dirty="0"/>
              <a:t>         Sterilizasyonda ısı yükseldikçe süre kısalır. </a:t>
            </a:r>
          </a:p>
          <a:p>
            <a:pPr algn="just"/>
            <a:r>
              <a:rPr lang="tr-TR" sz="2000" dirty="0"/>
              <a:t>         Yıkama öncesi sterilizasyon, mikrobiyolojik analizlerde en önemli hususlardan birisidir. </a:t>
            </a:r>
          </a:p>
          <a:p>
            <a:pPr algn="just"/>
            <a:r>
              <a:rPr lang="tr-TR" sz="2000" dirty="0"/>
              <a:t>          Patojen bakteri olduğundan endişe edilen ve patojen tehlikesi olmasa bile bozulmuş gıdaların analizinde kullanılan istisnasız tüm malzemeler, sterilize edilip, daha sonra yıkanmalıdır.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620688"/>
            <a:ext cx="7848872" cy="5940088"/>
          </a:xfrm>
          <a:prstGeom prst="rect">
            <a:avLst/>
          </a:prstGeom>
        </p:spPr>
        <p:txBody>
          <a:bodyPr wrap="square">
            <a:spAutoFit/>
          </a:bodyPr>
          <a:lstStyle/>
          <a:p>
            <a:pPr algn="just"/>
            <a:endParaRPr lang="tr-TR" sz="2000" dirty="0"/>
          </a:p>
          <a:p>
            <a:pPr algn="just"/>
            <a:r>
              <a:rPr lang="tr-TR" sz="2000" dirty="0"/>
              <a:t>        İçinde mikroorganizma gelişmesi olmuş tüm kültürler mikroorganizmanın patojen, saprofit, yararlı olduğuna bakılmaksızın </a:t>
            </a:r>
            <a:r>
              <a:rPr lang="tr-TR" sz="2000" dirty="0" err="1"/>
              <a:t>otoklavlandıktan</a:t>
            </a:r>
            <a:r>
              <a:rPr lang="tr-TR" sz="2000" dirty="0"/>
              <a:t> sonra yıkanır. </a:t>
            </a:r>
          </a:p>
          <a:p>
            <a:pPr algn="just"/>
            <a:endParaRPr lang="tr-TR" sz="2000" dirty="0"/>
          </a:p>
          <a:p>
            <a:pPr algn="just"/>
            <a:r>
              <a:rPr lang="tr-TR" sz="2000" dirty="0"/>
              <a:t>        Plastik </a:t>
            </a:r>
            <a:r>
              <a:rPr lang="tr-TR" sz="2000" dirty="0" err="1"/>
              <a:t>petriler</a:t>
            </a:r>
            <a:r>
              <a:rPr lang="tr-TR" sz="2000" dirty="0"/>
              <a:t>, pipetler ve damlalık gibi bir kullanımlık malzemeler atılmadan önce </a:t>
            </a:r>
            <a:r>
              <a:rPr lang="tr-TR" sz="2000" dirty="0" err="1"/>
              <a:t>otoklavlanabilir</a:t>
            </a:r>
            <a:r>
              <a:rPr lang="tr-TR" sz="2000" dirty="0"/>
              <a:t>, plastik torbalarda sterilize edilmelidir. </a:t>
            </a:r>
          </a:p>
          <a:p>
            <a:pPr algn="just"/>
            <a:endParaRPr lang="tr-TR" sz="2000" dirty="0"/>
          </a:p>
          <a:p>
            <a:pPr algn="just"/>
            <a:r>
              <a:rPr lang="tr-TR" sz="2000" dirty="0"/>
              <a:t>        Çalışmalarda bir defa kullanıldıktan sonra atılan malzemeler varsa bu malzemeler paslanmaz çelik kova gibi uygun bir kapta ısıya dayanıklı plastik bir torba içinde toplanarak sterilize edildikten sonra çöp poşetlerinde toplanarak atılır. </a:t>
            </a:r>
          </a:p>
          <a:p>
            <a:pPr algn="just"/>
            <a:endParaRPr lang="tr-TR" sz="2000" dirty="0"/>
          </a:p>
          <a:p>
            <a:pPr algn="just"/>
            <a:r>
              <a:rPr lang="tr-TR" sz="2000" dirty="0"/>
              <a:t>        Tekrar kullanılacak malzemeler çelik kova gibi uygun bir kap içinde toplanarak önce steril edilir daha sonra yıkanarak saklanır. Bu malzemelerin analizlerde kullanılmadan önce tekrar steril edilmesi gerekmektedir. </a:t>
            </a:r>
          </a:p>
          <a:p>
            <a:pPr algn="just"/>
            <a:endParaRPr lang="tr-T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751344"/>
            <a:ext cx="7776864" cy="4370427"/>
          </a:xfrm>
          <a:prstGeom prst="rect">
            <a:avLst/>
          </a:prstGeom>
        </p:spPr>
        <p:txBody>
          <a:bodyPr wrap="square">
            <a:spAutoFit/>
          </a:bodyPr>
          <a:lstStyle/>
          <a:p>
            <a:endParaRPr lang="tr-TR" dirty="0"/>
          </a:p>
          <a:p>
            <a:pPr algn="just"/>
            <a:r>
              <a:rPr lang="tr-TR" sz="2000" dirty="0"/>
              <a:t>           Sterilizasyondan sonra kaplar içinde bulunan </a:t>
            </a:r>
            <a:r>
              <a:rPr lang="tr-TR" sz="2000" dirty="0" err="1"/>
              <a:t>besiyeri</a:t>
            </a:r>
            <a:r>
              <a:rPr lang="tr-TR" sz="2000" dirty="0"/>
              <a:t> gibi materyaller plastik bir torbaya konarak ağzı sıkıca bağlanmalı ve atılmalıdır. </a:t>
            </a:r>
          </a:p>
          <a:p>
            <a:pPr algn="just"/>
            <a:r>
              <a:rPr lang="tr-TR" sz="2000" dirty="0"/>
              <a:t>          </a:t>
            </a:r>
          </a:p>
          <a:p>
            <a:pPr algn="just"/>
            <a:r>
              <a:rPr lang="tr-TR" sz="2000" dirty="0"/>
              <a:t>           Mikroorganizmalarla bulaşık kimyasal maddeler otoklavda steril edildikten sonra kimyasal atık olarak uzaklaştırılmalıdır. </a:t>
            </a:r>
          </a:p>
          <a:p>
            <a:pPr algn="just"/>
            <a:endParaRPr lang="tr-TR" sz="2000" dirty="0"/>
          </a:p>
          <a:p>
            <a:pPr algn="just"/>
            <a:r>
              <a:rPr lang="tr-TR" sz="2000" dirty="0"/>
              <a:t>            Otoklav normundaki yükseklik ve daha önemli olarak </a:t>
            </a:r>
            <a:r>
              <a:rPr lang="tr-TR" sz="2000" dirty="0" err="1"/>
              <a:t>laboratuvar</a:t>
            </a:r>
            <a:r>
              <a:rPr lang="tr-TR" sz="2000" dirty="0"/>
              <a:t> kuralları çerçevesinde yıkama öncesi sterilize edilecek malzeme ile hazırlanan </a:t>
            </a:r>
            <a:r>
              <a:rPr lang="tr-TR" sz="2000" dirty="0" err="1"/>
              <a:t>besiyerlerinin</a:t>
            </a:r>
            <a:r>
              <a:rPr lang="tr-TR" sz="2000" dirty="0"/>
              <a:t> sterilizasyonu aynı </a:t>
            </a:r>
            <a:r>
              <a:rPr lang="tr-TR" sz="2000" dirty="0" err="1"/>
              <a:t>otoklavlama</a:t>
            </a:r>
            <a:r>
              <a:rPr lang="tr-TR" sz="2000" dirty="0"/>
              <a:t> işleminde yapılmaz.</a:t>
            </a:r>
          </a:p>
          <a:p>
            <a:pPr algn="just"/>
            <a:endParaRPr lang="tr-TR" sz="2000" dirty="0"/>
          </a:p>
          <a:p>
            <a:pPr algn="just"/>
            <a:r>
              <a:rPr lang="tr-TR" sz="2000" dirty="0"/>
              <a:t>            İdeal olarak bu amaçla 2 ayrı otoklav kullanılmalıdır.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836712"/>
            <a:ext cx="7776864" cy="5324535"/>
          </a:xfrm>
          <a:prstGeom prst="rect">
            <a:avLst/>
          </a:prstGeom>
        </p:spPr>
        <p:txBody>
          <a:bodyPr wrap="square">
            <a:spAutoFit/>
          </a:bodyPr>
          <a:lstStyle/>
          <a:p>
            <a:pPr algn="ctr"/>
            <a:r>
              <a:rPr lang="tr-TR" sz="2000" b="1" dirty="0">
                <a:solidFill>
                  <a:srgbClr val="FF0000"/>
                </a:solidFill>
              </a:rPr>
              <a:t>OTOKLAVIN ÇALIŞTIRILMASI </a:t>
            </a:r>
          </a:p>
          <a:p>
            <a:pPr algn="ctr"/>
            <a:endParaRPr lang="tr-TR" sz="2000" dirty="0"/>
          </a:p>
          <a:p>
            <a:pPr algn="just"/>
            <a:r>
              <a:rPr lang="tr-TR" sz="2000" dirty="0"/>
              <a:t>          Otoklavda steril edilecek analiz sonrası malzemeler otoklava dayanıklı poşetlere konduktan ve sıvı maddelerin ağızları tıkaçla kapatıldıktan sonra, otoklav içerisine aralarından buhar geçecek şekilde gevşek olarak yerleştirilirler. </a:t>
            </a:r>
          </a:p>
          <a:p>
            <a:pPr algn="just"/>
            <a:r>
              <a:rPr lang="tr-TR" sz="2000" dirty="0"/>
              <a:t>          Otoklava malzemeler yerleştirilirken delikli tel sepetlere konulmalıdır. Delikli sepet kullanılmadığı zaman sterilizasyon gerçekleşemez. Sepet buhar dolaşımını engellemeyecek şekilde yerleştirilmelidir. </a:t>
            </a:r>
          </a:p>
          <a:p>
            <a:pPr algn="just"/>
            <a:r>
              <a:rPr lang="tr-TR" sz="2000" dirty="0"/>
              <a:t>          Daha sonra otoklavın kapağı sıkıca kapatılır. Su seviyesi kontrol edilir, eksikse tamamlanır. Isı ve basınç göstergeleri ayarlandıktan sonra, açma kapama düğmesi açılarak otoklav çalıştırılır. </a:t>
            </a:r>
          </a:p>
          <a:p>
            <a:r>
              <a:rPr lang="tr-TR" sz="2000" dirty="0"/>
              <a:t>         Normalde mikrobiyolojik atıklar için 121 </a:t>
            </a:r>
            <a:r>
              <a:rPr lang="tr-TR" sz="2000" dirty="0" err="1"/>
              <a:t>oC’de</a:t>
            </a:r>
            <a:r>
              <a:rPr lang="tr-TR" sz="2000" dirty="0"/>
              <a:t> 30 dakika veya 123 </a:t>
            </a:r>
            <a:r>
              <a:rPr lang="tr-TR" sz="2000" dirty="0" err="1"/>
              <a:t>oC’de</a:t>
            </a:r>
            <a:r>
              <a:rPr lang="tr-TR" sz="2000" dirty="0"/>
              <a:t> 20 dakika süre yeterlidir. </a:t>
            </a:r>
          </a:p>
          <a:p>
            <a:pPr algn="just"/>
            <a:r>
              <a:rPr lang="tr-TR" sz="2000" dirty="0"/>
              <a:t>          Otoklava konulan malzemenin cinsine göre ısı ve süre değişebilir.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751344"/>
            <a:ext cx="7848872" cy="677108"/>
          </a:xfrm>
          <a:prstGeom prst="rect">
            <a:avLst/>
          </a:prstGeom>
        </p:spPr>
        <p:txBody>
          <a:bodyPr wrap="square">
            <a:spAutoFit/>
          </a:bodyPr>
          <a:lstStyle/>
          <a:p>
            <a:endParaRPr lang="tr-TR" dirty="0"/>
          </a:p>
          <a:p>
            <a:r>
              <a:rPr lang="tr-TR" sz="2000" dirty="0"/>
              <a:t>        </a:t>
            </a:r>
          </a:p>
        </p:txBody>
      </p:sp>
      <p:sp>
        <p:nvSpPr>
          <p:cNvPr id="3" name="2 Dikdörtgen"/>
          <p:cNvSpPr/>
          <p:nvPr/>
        </p:nvSpPr>
        <p:spPr>
          <a:xfrm>
            <a:off x="755576" y="980728"/>
            <a:ext cx="7632848" cy="3600986"/>
          </a:xfrm>
          <a:prstGeom prst="rect">
            <a:avLst/>
          </a:prstGeom>
        </p:spPr>
        <p:txBody>
          <a:bodyPr wrap="square">
            <a:spAutoFit/>
          </a:bodyPr>
          <a:lstStyle/>
          <a:p>
            <a:pPr algn="ctr"/>
            <a:r>
              <a:rPr lang="tr-TR" sz="2400" b="1" dirty="0">
                <a:solidFill>
                  <a:srgbClr val="FF0000"/>
                </a:solidFill>
              </a:rPr>
              <a:t>KABA KİRLERİNDEN ARINDIRMA </a:t>
            </a:r>
          </a:p>
          <a:p>
            <a:pPr algn="ctr"/>
            <a:endParaRPr lang="tr-TR" sz="2400" b="1" dirty="0">
              <a:solidFill>
                <a:srgbClr val="FF0000"/>
              </a:solidFill>
            </a:endParaRPr>
          </a:p>
          <a:p>
            <a:pPr algn="just"/>
            <a:r>
              <a:rPr lang="tr-TR" sz="2000" dirty="0"/>
              <a:t>            Otoklavda sterilize edilmiş kaplar otoklav açıldıktan sonra çıkarılır.</a:t>
            </a:r>
          </a:p>
          <a:p>
            <a:pPr algn="just"/>
            <a:r>
              <a:rPr lang="tr-TR" sz="2000" dirty="0"/>
              <a:t>           İçinde atık olmayan kaplar direkt yıkanmaya gönderilir.</a:t>
            </a:r>
          </a:p>
          <a:p>
            <a:pPr algn="just"/>
            <a:endParaRPr lang="tr-TR" sz="2000" dirty="0"/>
          </a:p>
          <a:p>
            <a:pPr algn="just"/>
            <a:r>
              <a:rPr lang="tr-TR" sz="2000" dirty="0"/>
              <a:t>          İçinde atık bulunan kapların(</a:t>
            </a:r>
            <a:r>
              <a:rPr lang="tr-TR" sz="2000" dirty="0" err="1"/>
              <a:t>petri</a:t>
            </a:r>
            <a:r>
              <a:rPr lang="tr-TR" sz="2000" dirty="0"/>
              <a:t> kabı, numune kabı vb.)içleri eldiven kullanılarak sağlam bir torbaya boşaltılır.       Torbaların ağzı sıkı bir şekilde bağlanır.</a:t>
            </a:r>
          </a:p>
          <a:p>
            <a:pPr algn="just"/>
            <a:endParaRPr lang="tr-TR" sz="2000" dirty="0"/>
          </a:p>
          <a:p>
            <a:pPr algn="just"/>
            <a:r>
              <a:rPr lang="tr-TR" sz="2000" dirty="0"/>
              <a:t>          Tıbbı atık bölümüne gönderilir.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1052737"/>
            <a:ext cx="7848872" cy="3293209"/>
          </a:xfrm>
          <a:prstGeom prst="rect">
            <a:avLst/>
          </a:prstGeom>
        </p:spPr>
        <p:txBody>
          <a:bodyPr wrap="square">
            <a:spAutoFit/>
          </a:bodyPr>
          <a:lstStyle/>
          <a:p>
            <a:pPr algn="ctr"/>
            <a:r>
              <a:rPr lang="tr-TR" sz="2400" b="1" dirty="0">
                <a:solidFill>
                  <a:srgbClr val="FF0000"/>
                </a:solidFill>
              </a:rPr>
              <a:t>KAPLARIN YIKANMASI </a:t>
            </a:r>
          </a:p>
          <a:p>
            <a:pPr algn="ctr"/>
            <a:endParaRPr lang="tr-TR" sz="2400" b="1" dirty="0">
              <a:solidFill>
                <a:srgbClr val="FF0000"/>
              </a:solidFill>
            </a:endParaRPr>
          </a:p>
          <a:p>
            <a:pPr algn="just"/>
            <a:r>
              <a:rPr lang="tr-TR" sz="2000" dirty="0"/>
              <a:t>             Otoklavda sterilize edilen ve içindeki maddelerden arındırılan araçlar bu aşamadan sonra yıkanmaya alınır. Yıkama işlemi 3 yöntemle yapılır.</a:t>
            </a:r>
          </a:p>
          <a:p>
            <a:pPr algn="just"/>
            <a:r>
              <a:rPr lang="tr-TR" sz="2000" dirty="0"/>
              <a:t>             1.Mekanik temizleme, </a:t>
            </a:r>
          </a:p>
          <a:p>
            <a:pPr algn="just"/>
            <a:endParaRPr lang="tr-TR" sz="2000" dirty="0"/>
          </a:p>
          <a:p>
            <a:pPr algn="just"/>
            <a:r>
              <a:rPr lang="tr-TR" sz="2000" dirty="0"/>
              <a:t>                          2.</a:t>
            </a:r>
            <a:r>
              <a:rPr lang="tr-TR" sz="2000" dirty="0" err="1"/>
              <a:t>Ultrasonik</a:t>
            </a:r>
            <a:r>
              <a:rPr lang="tr-TR" sz="2000" dirty="0"/>
              <a:t> temizleme </a:t>
            </a:r>
          </a:p>
          <a:p>
            <a:pPr algn="just"/>
            <a:endParaRPr lang="tr-TR" sz="2000" dirty="0"/>
          </a:p>
          <a:p>
            <a:pPr algn="just"/>
            <a:r>
              <a:rPr lang="tr-TR" sz="2000" dirty="0"/>
              <a:t>                                    3.</a:t>
            </a:r>
            <a:r>
              <a:rPr lang="tr-TR" sz="2000" dirty="0" err="1"/>
              <a:t>Manuel</a:t>
            </a:r>
            <a:r>
              <a:rPr lang="tr-TR" sz="2000" dirty="0"/>
              <a:t> (elde) temizleme</a:t>
            </a:r>
            <a:endParaRPr lang="tr-TR"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620688"/>
            <a:ext cx="7992888" cy="5547524"/>
          </a:xfrm>
          <a:prstGeom prst="rect">
            <a:avLst/>
          </a:prstGeom>
        </p:spPr>
        <p:txBody>
          <a:bodyPr wrap="square">
            <a:spAutoFit/>
          </a:bodyPr>
          <a:lstStyle/>
          <a:p>
            <a:endParaRPr lang="tr-TR" dirty="0"/>
          </a:p>
          <a:p>
            <a:pPr algn="ctr"/>
            <a:r>
              <a:rPr lang="tr-TR" sz="2400" b="1" dirty="0">
                <a:solidFill>
                  <a:srgbClr val="FF0000"/>
                </a:solidFill>
              </a:rPr>
              <a:t>MEKANİK TEMİZLEME: </a:t>
            </a:r>
          </a:p>
          <a:p>
            <a:pPr algn="ctr"/>
            <a:endParaRPr lang="tr-TR" sz="2400" b="1" dirty="0">
              <a:solidFill>
                <a:srgbClr val="FF0000"/>
              </a:solidFill>
            </a:endParaRPr>
          </a:p>
          <a:p>
            <a:pPr algn="just"/>
            <a:r>
              <a:rPr lang="tr-TR" sz="2000" b="1" dirty="0"/>
              <a:t>            </a:t>
            </a:r>
            <a:r>
              <a:rPr lang="tr-TR" sz="2000" dirty="0"/>
              <a:t>Mekanik temizlemede </a:t>
            </a:r>
            <a:r>
              <a:rPr lang="tr-TR" sz="2000" dirty="0" err="1"/>
              <a:t>laboratuvarlar</a:t>
            </a:r>
            <a:r>
              <a:rPr lang="tr-TR" sz="2000" dirty="0"/>
              <a:t> için yapılmış yıkama makinelerinden yararlanılır.</a:t>
            </a:r>
          </a:p>
          <a:p>
            <a:pPr algn="just"/>
            <a:endParaRPr lang="tr-TR" sz="2000" dirty="0"/>
          </a:p>
          <a:p>
            <a:pPr algn="just"/>
            <a:r>
              <a:rPr lang="tr-TR" sz="2000" dirty="0"/>
              <a:t>          Bu makineler ihtiyaca göre farklı ebatlarda ve modellerde tercih edilebilir. </a:t>
            </a:r>
          </a:p>
          <a:p>
            <a:pPr algn="just"/>
            <a:endParaRPr lang="tr-TR" sz="2000" dirty="0"/>
          </a:p>
          <a:p>
            <a:pPr algn="just"/>
            <a:r>
              <a:rPr lang="tr-TR" sz="2000" dirty="0"/>
              <a:t>         Makinelerin içinde kullanılan özel raflar sayesinde </a:t>
            </a:r>
            <a:r>
              <a:rPr lang="tr-TR" sz="2000" dirty="0" err="1"/>
              <a:t>laboratuvar</a:t>
            </a:r>
            <a:r>
              <a:rPr lang="tr-TR" sz="2000" dirty="0"/>
              <a:t> araçları kolaylıkla makineye yerleştirilir. </a:t>
            </a:r>
          </a:p>
          <a:p>
            <a:pPr algn="just"/>
            <a:endParaRPr lang="tr-TR" sz="2000" dirty="0"/>
          </a:p>
          <a:p>
            <a:pPr algn="just"/>
            <a:r>
              <a:rPr lang="tr-TR" sz="2000" dirty="0"/>
              <a:t>          Mekanik temizlemede suyun ısısı ve kullanılan deterjan tipi üretici firmanın talimatlarına göre dikkatlice seçilmelidir. </a:t>
            </a:r>
          </a:p>
          <a:p>
            <a:pPr algn="just"/>
            <a:endParaRPr lang="tr-TR" sz="2000" dirty="0"/>
          </a:p>
          <a:p>
            <a:pPr algn="just"/>
            <a:r>
              <a:rPr lang="tr-TR" sz="2000" dirty="0"/>
              <a:t>          Küçük </a:t>
            </a:r>
            <a:r>
              <a:rPr lang="tr-TR" sz="2000" dirty="0" err="1"/>
              <a:t>laboratuvarlar</a:t>
            </a:r>
            <a:r>
              <a:rPr lang="tr-TR" sz="2000" dirty="0"/>
              <a:t> ev tipi bulaşık makineleri de kullanabilmektedir.</a:t>
            </a:r>
            <a:r>
              <a:rPr lang="tr-TR"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Laboratuvar Tipi Bulaşık Makinesi BIOBASE BK-Q750F"/>
          <p:cNvPicPr>
            <a:picLocks noChangeAspect="1" noChangeArrowheads="1"/>
          </p:cNvPicPr>
          <p:nvPr/>
        </p:nvPicPr>
        <p:blipFill>
          <a:blip r:embed="rId2" cstate="print"/>
          <a:srcRect/>
          <a:stretch>
            <a:fillRect/>
          </a:stretch>
        </p:blipFill>
        <p:spPr bwMode="auto">
          <a:xfrm rot="10800000" flipH="1" flipV="1">
            <a:off x="1763688" y="1119147"/>
            <a:ext cx="5400600" cy="431949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Miele Laboratuvar Cam Malzeme Yıkama ve Dezenfeksiyon Cihazları ile;  Güvenilir ve Ekonomik Sonuçlar! - Şirket Haber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796" name="AutoShape 4" descr="Mert Profesyonel Tıbbı Cihazlar | Dezenfeksiyon Laboratuv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798" name="AutoShape 6" descr="Mert Profesyonel Tıbbı Cihazlar | Dezenfeksiyon Laboratuv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800" name="AutoShape 8" descr="Laboratuvar Cam Eşyaları Yıkayıcı,Temizleme Ve Sterilizasyon Makinesi  Kurutma Fonksiyonu Ile - Buy Laboratuvar Cam Eşyaları Yıkayıcılar,Temizleme  Makinesi Cam,Züccaciye Yıkayıcılar Product on Alibab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802" name="AutoShape 10" descr="Laboratuvar Cam Eşyaları Yıkayıcı,Temizleme Ve Sterilizasyon Makinesi  Kurutma Fonksiyonu Ile - Buy Laboratuvar Cam Eşyaları Yıkayıcılar,Temizleme  Makinesi Cam,Züccaciye Yıkayıcılar Product on Alibaba.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755576" y="1124744"/>
            <a:ext cx="7776864" cy="2923877"/>
          </a:xfrm>
          <a:prstGeom prst="rect">
            <a:avLst/>
          </a:prstGeom>
        </p:spPr>
        <p:txBody>
          <a:bodyPr wrap="square">
            <a:spAutoFit/>
          </a:bodyPr>
          <a:lstStyle/>
          <a:p>
            <a:pPr algn="ctr"/>
            <a:r>
              <a:rPr lang="tr-TR" sz="2400" b="1" dirty="0">
                <a:solidFill>
                  <a:srgbClr val="FF0000"/>
                </a:solidFill>
              </a:rPr>
              <a:t>ULTRASONİK TEMİZLEME </a:t>
            </a:r>
          </a:p>
          <a:p>
            <a:pPr algn="ctr"/>
            <a:endParaRPr lang="tr-TR" sz="2000" b="1" dirty="0">
              <a:solidFill>
                <a:srgbClr val="FF0000"/>
              </a:solidFill>
            </a:endParaRPr>
          </a:p>
          <a:p>
            <a:pPr algn="just"/>
            <a:r>
              <a:rPr lang="tr-TR" sz="2000" dirty="0"/>
              <a:t>              Temizlenecek olan araçlar delikli küvet, tel sepet gibi uygun kaplar içerisine yerleştirilir ve birbirine değmemesine dikkat edilir.</a:t>
            </a:r>
          </a:p>
          <a:p>
            <a:pPr algn="just"/>
            <a:endParaRPr lang="tr-TR" sz="2000" dirty="0"/>
          </a:p>
          <a:p>
            <a:pPr algn="just"/>
            <a:r>
              <a:rPr lang="tr-TR" sz="2000" dirty="0"/>
              <a:t>               Bunlar </a:t>
            </a:r>
            <a:r>
              <a:rPr lang="tr-TR" sz="2000" dirty="0" err="1"/>
              <a:t>ultrasonik</a:t>
            </a:r>
            <a:r>
              <a:rPr lang="tr-TR" sz="2000" dirty="0"/>
              <a:t> temizlemenin uygulanacağı kabın içerisine konulu, üretici firmanın önermiş olduğu solüsyon ilave edilir ve 3 dakika boyunca en az 35 KHz. sıklıktaki </a:t>
            </a:r>
            <a:r>
              <a:rPr lang="tr-TR" sz="2000" dirty="0" err="1"/>
              <a:t>ultrasonik</a:t>
            </a:r>
            <a:r>
              <a:rPr lang="tr-TR" sz="2000" dirty="0"/>
              <a:t> dalgalar gönderilerek aletlerin temizliği sağlanır.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08720"/>
            <a:ext cx="7488832" cy="3724096"/>
          </a:xfrm>
          <a:prstGeom prst="rect">
            <a:avLst/>
          </a:prstGeom>
        </p:spPr>
        <p:txBody>
          <a:bodyPr wrap="square">
            <a:spAutoFit/>
          </a:bodyPr>
          <a:lstStyle/>
          <a:p>
            <a:pPr algn="ctr"/>
            <a:r>
              <a:rPr lang="tr-TR" sz="2400" b="1" dirty="0">
                <a:solidFill>
                  <a:srgbClr val="FF0000"/>
                </a:solidFill>
              </a:rPr>
              <a:t>MİKROBİYOLOJİ BÖLÜMÜNDE BULUNMASI GEREKEN BÖLÜMLER</a:t>
            </a:r>
          </a:p>
          <a:p>
            <a:pPr algn="just"/>
            <a:endParaRPr lang="tr-TR" sz="2000" dirty="0"/>
          </a:p>
          <a:p>
            <a:r>
              <a:rPr lang="tr-TR" sz="2400" dirty="0"/>
              <a:t>1.Hasta ve İnceleme Örnekleri Kabul Odası </a:t>
            </a:r>
          </a:p>
          <a:p>
            <a:r>
              <a:rPr lang="tr-TR" sz="2400" dirty="0"/>
              <a:t>2Hazırlık Bölümü </a:t>
            </a:r>
          </a:p>
          <a:p>
            <a:r>
              <a:rPr lang="tr-TR" sz="2400" dirty="0"/>
              <a:t>3.</a:t>
            </a:r>
            <a:r>
              <a:rPr lang="tr-TR" sz="2400" dirty="0" err="1"/>
              <a:t>Besiyeri</a:t>
            </a:r>
            <a:r>
              <a:rPr lang="tr-TR" sz="2400" dirty="0"/>
              <a:t> Hazırlama Odası </a:t>
            </a:r>
          </a:p>
          <a:p>
            <a:r>
              <a:rPr lang="tr-TR" sz="2400" dirty="0"/>
              <a:t>4.Bakteriyolojik İncelemeler </a:t>
            </a:r>
            <a:r>
              <a:rPr lang="tr-TR" sz="2400" dirty="0" err="1"/>
              <a:t>Laboratuvarı</a:t>
            </a:r>
            <a:r>
              <a:rPr lang="tr-TR" sz="2400" dirty="0"/>
              <a:t> </a:t>
            </a:r>
          </a:p>
          <a:p>
            <a:r>
              <a:rPr lang="tr-TR" sz="2400" dirty="0"/>
              <a:t>5.</a:t>
            </a:r>
            <a:r>
              <a:rPr lang="tr-TR" sz="2400" dirty="0" err="1"/>
              <a:t>Serolojik</a:t>
            </a:r>
            <a:r>
              <a:rPr lang="tr-TR" sz="2400" dirty="0"/>
              <a:t> İncelemeler </a:t>
            </a:r>
            <a:r>
              <a:rPr lang="tr-TR" sz="2400" dirty="0" err="1"/>
              <a:t>Laboratuvarı</a:t>
            </a:r>
            <a:r>
              <a:rPr lang="tr-TR" sz="2400" dirty="0"/>
              <a:t> </a:t>
            </a:r>
          </a:p>
          <a:p>
            <a:r>
              <a:rPr lang="tr-TR" sz="2400" dirty="0"/>
              <a:t>6.Mikolojik İncelemeler </a:t>
            </a:r>
            <a:r>
              <a:rPr lang="tr-TR" sz="2400" dirty="0" err="1"/>
              <a:t>Laboratuvarı</a:t>
            </a:r>
            <a:r>
              <a:rPr lang="tr-TR" sz="2400" dirty="0"/>
              <a:t> </a:t>
            </a:r>
          </a:p>
          <a:p>
            <a:r>
              <a:rPr lang="tr-TR" sz="2400" dirty="0"/>
              <a:t>7.Virolojik İncelemeler </a:t>
            </a:r>
            <a:r>
              <a:rPr lang="tr-TR" sz="2400" dirty="0" err="1"/>
              <a:t>Laboratuvarı</a:t>
            </a:r>
            <a:r>
              <a:rPr lang="tr-TR" sz="24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404665"/>
            <a:ext cx="7704856" cy="6114882"/>
          </a:xfrm>
          <a:prstGeom prst="rect">
            <a:avLst/>
          </a:prstGeom>
        </p:spPr>
        <p:txBody>
          <a:bodyPr wrap="square">
            <a:spAutoFit/>
          </a:bodyPr>
          <a:lstStyle/>
          <a:p>
            <a:endParaRPr lang="tr-TR" dirty="0"/>
          </a:p>
          <a:p>
            <a:pPr algn="ctr"/>
            <a:r>
              <a:rPr lang="tr-TR" sz="2400" b="1" dirty="0">
                <a:solidFill>
                  <a:srgbClr val="FF0000"/>
                </a:solidFill>
              </a:rPr>
              <a:t>ELDE YIKAMA </a:t>
            </a:r>
          </a:p>
          <a:p>
            <a:pPr algn="just"/>
            <a:r>
              <a:rPr lang="tr-TR" sz="2000" dirty="0"/>
              <a:t>            Otoklavdan çıkarılan </a:t>
            </a:r>
            <a:r>
              <a:rPr lang="tr-TR" sz="2000" dirty="0" err="1"/>
              <a:t>laboratuvar</a:t>
            </a:r>
            <a:r>
              <a:rPr lang="tr-TR" sz="2000" dirty="0"/>
              <a:t> araçları içindeki atıklar boşaltıldıktan sonra yıkamaya alınır. </a:t>
            </a:r>
          </a:p>
          <a:p>
            <a:pPr algn="just"/>
            <a:r>
              <a:rPr lang="tr-TR" sz="2000" dirty="0"/>
              <a:t>            Elle yıkamada su, yeterince büyük ve derin en az iki yıkama teknesi, ısıya dayanıklı küçük fırçalar, aşındırıcı olmayan temizlik bezleri (hafif dereceli naylon) ve uygun nitelikteki deterjanlar gerekmektedir. </a:t>
            </a:r>
          </a:p>
          <a:p>
            <a:pPr algn="just"/>
            <a:r>
              <a:rPr lang="tr-TR" sz="2000" dirty="0"/>
              <a:t>            Yıkama teknesi, yaklaşık 45 °C su ile doldurulur ve önerilen konsantrasyonda bir deterjan eklenir. </a:t>
            </a:r>
          </a:p>
          <a:p>
            <a:pPr algn="just"/>
            <a:r>
              <a:rPr lang="tr-TR" sz="2000" dirty="0"/>
              <a:t>            Elde yıkama işleminde, alkali deterjanlar, artıkların uzaklaştırılmasında daha etkili olduğu için tercih edilmelidir. </a:t>
            </a:r>
          </a:p>
          <a:p>
            <a:pPr algn="just"/>
            <a:r>
              <a:rPr lang="tr-TR" sz="2000" dirty="0"/>
              <a:t>             Yıkama ve durulama işlemlerinden sonra malzeme üzerinde gözle görülür kir, deterjan ve herhangi bir kimyasal atık kalmamalıdır. </a:t>
            </a:r>
          </a:p>
          <a:p>
            <a:pPr algn="just"/>
            <a:r>
              <a:rPr lang="tr-TR" sz="2000" dirty="0"/>
              <a:t>            Temizlik işlemi tamamlandıktan sonra ılık su ile durulanır ve kurutma kabininde kurutulur. Bu işlemler sırasında su geçirmeyen giysi ve eldiven kullanımı gibi genel korunma önlemlerine uyulmalıdır.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836713"/>
            <a:ext cx="7776864" cy="5211878"/>
          </a:xfrm>
          <a:prstGeom prst="rect">
            <a:avLst/>
          </a:prstGeom>
        </p:spPr>
        <p:txBody>
          <a:bodyPr wrap="square">
            <a:spAutoFit/>
          </a:bodyPr>
          <a:lstStyle/>
          <a:p>
            <a:pPr algn="ctr"/>
            <a:r>
              <a:rPr lang="tr-TR" sz="2400" b="1" dirty="0">
                <a:solidFill>
                  <a:srgbClr val="FF0000"/>
                </a:solidFill>
              </a:rPr>
              <a:t>KAPLARIN DURULANMASI </a:t>
            </a:r>
          </a:p>
          <a:p>
            <a:pPr algn="ctr"/>
            <a:endParaRPr lang="tr-TR" sz="2400" b="1" dirty="0">
              <a:solidFill>
                <a:srgbClr val="FF0000"/>
              </a:solidFill>
            </a:endParaRPr>
          </a:p>
          <a:p>
            <a:pPr algn="just"/>
            <a:r>
              <a:rPr lang="tr-TR" sz="2000" dirty="0"/>
              <a:t>               Yıkamadan sonra iyi bir durulama son derece önemlidir.</a:t>
            </a:r>
          </a:p>
          <a:p>
            <a:pPr algn="just"/>
            <a:endParaRPr lang="tr-TR" sz="2000" dirty="0"/>
          </a:p>
          <a:p>
            <a:pPr algn="just"/>
            <a:r>
              <a:rPr lang="tr-TR" sz="2000" dirty="0"/>
              <a:t>              Durulama mümkünse saf suyla ya da yumuşak suyla yapılmalı bu da mümkün değilse son durulama saf suyla olmalıdır. </a:t>
            </a:r>
          </a:p>
          <a:p>
            <a:pPr algn="just"/>
            <a:r>
              <a:rPr lang="tr-TR" sz="2000" dirty="0"/>
              <a:t>  </a:t>
            </a:r>
          </a:p>
          <a:p>
            <a:pPr algn="just"/>
            <a:r>
              <a:rPr lang="tr-TR" sz="2000" dirty="0"/>
              <a:t>             Cam malzemede kalabilecek deterjan kalıntıları yapılacak analizlerde mikroorganizma gelişmesini engelleyebilir. </a:t>
            </a:r>
          </a:p>
          <a:p>
            <a:pPr algn="just"/>
            <a:endParaRPr lang="tr-TR" sz="2000" dirty="0"/>
          </a:p>
          <a:p>
            <a:pPr algn="just"/>
            <a:r>
              <a:rPr lang="tr-TR" sz="2000" dirty="0"/>
              <a:t>             Cam malzemeler henüz ıslak iken üzerlerine %0,04 </a:t>
            </a:r>
            <a:r>
              <a:rPr lang="tr-TR" sz="2000" dirty="0" err="1"/>
              <a:t>bromtimol</a:t>
            </a:r>
            <a:r>
              <a:rPr lang="tr-TR" sz="2000" dirty="0"/>
              <a:t> mavisi damlatılarak test edilir. </a:t>
            </a:r>
          </a:p>
          <a:p>
            <a:pPr algn="just"/>
            <a:endParaRPr lang="tr-TR" sz="2000" dirty="0"/>
          </a:p>
          <a:p>
            <a:pPr algn="just"/>
            <a:r>
              <a:rPr lang="tr-TR" sz="2000" dirty="0"/>
              <a:t>            Eğer koyu yeşilden açık maviye renk oluşmaz ise deterjan kalmamış demektir. Renk oluşması deterjan kaldığını gösterir. Bu durumda </a:t>
            </a:r>
            <a:r>
              <a:rPr lang="tr-TR" sz="2000" dirty="0" err="1"/>
              <a:t>Laboratuvar</a:t>
            </a:r>
            <a:r>
              <a:rPr lang="tr-TR" sz="2000" dirty="0"/>
              <a:t> araçları tekrar çalkalanıp, test edilmelidir.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908720"/>
            <a:ext cx="7992888" cy="3600986"/>
          </a:xfrm>
          <a:prstGeom prst="rect">
            <a:avLst/>
          </a:prstGeom>
        </p:spPr>
        <p:txBody>
          <a:bodyPr wrap="square">
            <a:spAutoFit/>
          </a:bodyPr>
          <a:lstStyle/>
          <a:p>
            <a:pPr algn="ctr"/>
            <a:r>
              <a:rPr lang="tr-TR" sz="2400" b="1" dirty="0">
                <a:solidFill>
                  <a:srgbClr val="FF0000"/>
                </a:solidFill>
              </a:rPr>
              <a:t>KAPLARIN DİSTİLE SUDAN GEÇİRİLMESİ </a:t>
            </a:r>
          </a:p>
          <a:p>
            <a:pPr algn="ctr"/>
            <a:endParaRPr lang="tr-TR" sz="2400" b="1" dirty="0">
              <a:solidFill>
                <a:srgbClr val="FF0000"/>
              </a:solidFill>
            </a:endParaRPr>
          </a:p>
          <a:p>
            <a:pPr algn="just"/>
            <a:r>
              <a:rPr lang="tr-TR" sz="2000" dirty="0"/>
              <a:t>             Cam malzemeler en son birkaç kez içten ve dıştan saf suyla durulanmalıdır. </a:t>
            </a:r>
          </a:p>
          <a:p>
            <a:pPr algn="just"/>
            <a:endParaRPr lang="tr-TR" sz="2000" dirty="0"/>
          </a:p>
          <a:p>
            <a:pPr algn="just"/>
            <a:r>
              <a:rPr lang="tr-TR" sz="2000" dirty="0"/>
              <a:t>            Son durulama mutlaka damıtık ya da </a:t>
            </a:r>
            <a:r>
              <a:rPr lang="tr-TR" sz="2000" dirty="0" err="1"/>
              <a:t>deiyonize</a:t>
            </a:r>
            <a:r>
              <a:rPr lang="tr-TR" sz="2000" dirty="0"/>
              <a:t> (minerallerinden arınmış)su ile yapılmalıdır. </a:t>
            </a:r>
          </a:p>
          <a:p>
            <a:pPr algn="just"/>
            <a:endParaRPr lang="tr-TR" sz="2000" dirty="0"/>
          </a:p>
          <a:p>
            <a:pPr algn="just"/>
            <a:r>
              <a:rPr lang="tr-TR" sz="2000" dirty="0"/>
              <a:t>            Bu işlem araçlar üzerindeki su lekelerini önlemede önemlidir.</a:t>
            </a:r>
          </a:p>
          <a:p>
            <a:pPr algn="just"/>
            <a:endParaRPr lang="tr-TR" sz="2000" dirty="0"/>
          </a:p>
          <a:p>
            <a:pPr algn="just"/>
            <a:r>
              <a:rPr lang="tr-TR" sz="2000" dirty="0"/>
              <a:t>            Bu lekeler analiz sonuçlarının yanlış çıkmasına sebep olabilir.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692696"/>
            <a:ext cx="7920880" cy="5447645"/>
          </a:xfrm>
          <a:prstGeom prst="rect">
            <a:avLst/>
          </a:prstGeom>
        </p:spPr>
        <p:txBody>
          <a:bodyPr wrap="square">
            <a:spAutoFit/>
          </a:bodyPr>
          <a:lstStyle/>
          <a:p>
            <a:pPr algn="ctr"/>
            <a:r>
              <a:rPr lang="tr-TR" sz="2400" b="1" dirty="0">
                <a:solidFill>
                  <a:srgbClr val="FF0000"/>
                </a:solidFill>
              </a:rPr>
              <a:t>KURUTMA </a:t>
            </a:r>
          </a:p>
          <a:p>
            <a:pPr algn="ctr"/>
            <a:endParaRPr lang="tr-TR" sz="2400" b="1" dirty="0">
              <a:solidFill>
                <a:srgbClr val="FF0000"/>
              </a:solidFill>
            </a:endParaRPr>
          </a:p>
          <a:p>
            <a:pPr algn="just"/>
            <a:r>
              <a:rPr lang="tr-TR" sz="2000" dirty="0"/>
              <a:t>            Kurutma işlemi tekrar </a:t>
            </a:r>
            <a:r>
              <a:rPr lang="tr-TR" sz="2000" dirty="0" err="1"/>
              <a:t>kontaminasyon</a:t>
            </a:r>
            <a:r>
              <a:rPr lang="tr-TR" sz="2000" dirty="0"/>
              <a:t> riskini azaltır. Aletlerin nemli kalması sterilizasyon seyrini olumsuz etkiler. Yıkanmış araçların üstünde ve dibinde kalan suya havadan mikroorganizma bulaşabilir. Kurutma işlemi yaparken aşağıdaki noktalara dikkat edilmelidir. </a:t>
            </a:r>
          </a:p>
          <a:p>
            <a:pPr algn="just"/>
            <a:r>
              <a:rPr lang="tr-TR" sz="2000" dirty="0"/>
              <a:t>       *Kurutma işlemi için mümkünse 65- 75 °C ısı sağlayan kurutma kabinleri kullanılabilir. </a:t>
            </a:r>
          </a:p>
          <a:p>
            <a:pPr algn="just"/>
            <a:r>
              <a:rPr lang="tr-TR" sz="2000" dirty="0"/>
              <a:t>       *Kurutma kabini yoksa ve yıkanmış kabı süratle kurutmak gerekiyorsa iyice temizleyip damıtık su ile çalkaladıktan sonra biraz saf ispirto ile çalkalayıp kurutmaya bırakılabilir. Çünkü ispirto uçucu bir madde olduğundan kuruma işlemi kısa sürer. </a:t>
            </a:r>
          </a:p>
          <a:p>
            <a:pPr algn="just"/>
            <a:r>
              <a:rPr lang="tr-TR" sz="2000" dirty="0"/>
              <a:t>        *Kurutma için acil durumlarda etüvden yararlanılabilir. </a:t>
            </a:r>
          </a:p>
          <a:p>
            <a:pPr algn="just"/>
            <a:r>
              <a:rPr lang="tr-TR" sz="2000" dirty="0"/>
              <a:t>        *Elle kurulama yapılabilir. Bu şekilde yapılacak kurulama işleminde tüysüz materyal kullanılmalıdır. </a:t>
            </a:r>
          </a:p>
          <a:p>
            <a:pPr algn="just"/>
            <a:r>
              <a:rPr lang="tr-TR" sz="2000" dirty="0"/>
              <a:t>       *Durulama suyunun dipte toplanıp kurumasına izin vermemek için durulanan cam malzemeler ters durumda süzülmeye bırakmalıdır.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764705"/>
            <a:ext cx="7776864" cy="1384995"/>
          </a:xfrm>
          <a:prstGeom prst="rect">
            <a:avLst/>
          </a:prstGeom>
        </p:spPr>
        <p:txBody>
          <a:bodyPr wrap="square">
            <a:spAutoFit/>
          </a:bodyPr>
          <a:lstStyle/>
          <a:p>
            <a:pPr algn="ctr"/>
            <a:r>
              <a:rPr lang="tr-TR" sz="2400" b="1" dirty="0">
                <a:solidFill>
                  <a:srgbClr val="FF0000"/>
                </a:solidFill>
              </a:rPr>
              <a:t>PAKETLEME </a:t>
            </a:r>
          </a:p>
          <a:p>
            <a:pPr algn="just"/>
            <a:r>
              <a:rPr lang="tr-TR" sz="2000" dirty="0"/>
              <a:t>            Kurutulmuş araç gereçler özelliklerine göre seçilecek sterilizasyon yöntemine uygun paketlemesi yapılır.</a:t>
            </a:r>
          </a:p>
          <a:p>
            <a:pPr algn="just"/>
            <a:endParaRPr lang="tr-TR" sz="2000" dirty="0"/>
          </a:p>
        </p:txBody>
      </p:sp>
      <p:pic>
        <p:nvPicPr>
          <p:cNvPr id="3" name="Picture 16" descr="Diş Lab Tıbbi Sayfalar Gıda Yapıştırma Makinesi Mühürleyen Için Otoklav  Sterilizasyon This Category Güzellik And Sağlık - Muiladot.me"/>
          <p:cNvPicPr>
            <a:picLocks noChangeAspect="1" noChangeArrowheads="1"/>
          </p:cNvPicPr>
          <p:nvPr/>
        </p:nvPicPr>
        <p:blipFill>
          <a:blip r:embed="rId2" cstate="print"/>
          <a:srcRect/>
          <a:stretch>
            <a:fillRect/>
          </a:stretch>
        </p:blipFill>
        <p:spPr bwMode="auto">
          <a:xfrm>
            <a:off x="755575" y="2593640"/>
            <a:ext cx="3315907" cy="3283632"/>
          </a:xfrm>
          <a:prstGeom prst="rect">
            <a:avLst/>
          </a:prstGeom>
          <a:noFill/>
        </p:spPr>
      </p:pic>
      <p:pic>
        <p:nvPicPr>
          <p:cNvPr id="4" name="Picture 12" descr="Nur Polikliniği ²⁰¹³ | Otoklav sterilizasyon | İstanbul sterilizasyon |  İstanbul dezenfeksiyon - YouTube"/>
          <p:cNvPicPr>
            <a:picLocks noChangeAspect="1" noChangeArrowheads="1"/>
          </p:cNvPicPr>
          <p:nvPr/>
        </p:nvPicPr>
        <p:blipFill>
          <a:blip r:embed="rId3" cstate="print"/>
          <a:srcRect/>
          <a:stretch>
            <a:fillRect/>
          </a:stretch>
        </p:blipFill>
        <p:spPr bwMode="auto">
          <a:xfrm>
            <a:off x="4156607" y="2636912"/>
            <a:ext cx="4087801" cy="295232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RELAX DENTAL-Ağız ve Diş Sağlığı Merkezi***DİYARBAKIR | 0412 228 13 17"/>
          <p:cNvPicPr>
            <a:picLocks noChangeAspect="1" noChangeArrowheads="1"/>
          </p:cNvPicPr>
          <p:nvPr/>
        </p:nvPicPr>
        <p:blipFill>
          <a:blip r:embed="rId2" cstate="print"/>
          <a:srcRect/>
          <a:stretch>
            <a:fillRect/>
          </a:stretch>
        </p:blipFill>
        <p:spPr bwMode="auto">
          <a:xfrm>
            <a:off x="4788024" y="3356992"/>
            <a:ext cx="3312368" cy="2571956"/>
          </a:xfrm>
          <a:prstGeom prst="rect">
            <a:avLst/>
          </a:prstGeom>
          <a:noFill/>
        </p:spPr>
      </p:pic>
      <p:pic>
        <p:nvPicPr>
          <p:cNvPr id="4" name="Picture 10" descr="Modern Laboratuvar Otoklav Sterilizatör Diş Hekimliği Sterilizasyon  Bölümünde Stok Fotoğraflar &amp; Acil İşareti'nin Daha Fazla Resimleri - iStock"/>
          <p:cNvPicPr>
            <a:picLocks noChangeAspect="1" noChangeArrowheads="1"/>
          </p:cNvPicPr>
          <p:nvPr/>
        </p:nvPicPr>
        <p:blipFill>
          <a:blip r:embed="rId3" cstate="print"/>
          <a:srcRect/>
          <a:stretch>
            <a:fillRect/>
          </a:stretch>
        </p:blipFill>
        <p:spPr bwMode="auto">
          <a:xfrm>
            <a:off x="429770" y="3356992"/>
            <a:ext cx="3809670" cy="2535164"/>
          </a:xfrm>
          <a:prstGeom prst="rect">
            <a:avLst/>
          </a:prstGeom>
          <a:noFill/>
        </p:spPr>
      </p:pic>
      <p:sp>
        <p:nvSpPr>
          <p:cNvPr id="5" name="4 Dikdörtgen"/>
          <p:cNvSpPr/>
          <p:nvPr/>
        </p:nvSpPr>
        <p:spPr>
          <a:xfrm>
            <a:off x="683568" y="908720"/>
            <a:ext cx="7704856" cy="1815882"/>
          </a:xfrm>
          <a:prstGeom prst="rect">
            <a:avLst/>
          </a:prstGeom>
        </p:spPr>
        <p:txBody>
          <a:bodyPr wrap="square">
            <a:spAutoFit/>
          </a:bodyPr>
          <a:lstStyle/>
          <a:p>
            <a:pPr algn="ctr"/>
            <a:r>
              <a:rPr lang="tr-TR" sz="2400" b="1" dirty="0">
                <a:solidFill>
                  <a:srgbClr val="FF0000"/>
                </a:solidFill>
              </a:rPr>
              <a:t>YENİDEN STERİLİZASYONLA ARAÇ GEREÇLERİN KULLANIMA HAZIR HALE GETİRME </a:t>
            </a:r>
          </a:p>
          <a:p>
            <a:pPr algn="ctr"/>
            <a:endParaRPr lang="tr-TR" sz="2400" b="1" dirty="0">
              <a:solidFill>
                <a:srgbClr val="FF0000"/>
              </a:solidFill>
            </a:endParaRPr>
          </a:p>
          <a:p>
            <a:pPr algn="just"/>
            <a:r>
              <a:rPr lang="tr-TR" dirty="0"/>
              <a:t>        </a:t>
            </a:r>
            <a:r>
              <a:rPr lang="tr-TR" sz="2000" dirty="0"/>
              <a:t>Paketlenmiş araç gereçler uygun sterilizasyon yöntemlerinden biriyle steril edilerek kullanım anına kadar uygun şekilde depo edilir.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980728"/>
            <a:ext cx="8208912" cy="4770537"/>
          </a:xfrm>
          <a:prstGeom prst="rect">
            <a:avLst/>
          </a:prstGeom>
        </p:spPr>
        <p:txBody>
          <a:bodyPr wrap="square">
            <a:spAutoFit/>
          </a:bodyPr>
          <a:lstStyle/>
          <a:p>
            <a:pPr algn="ctr"/>
            <a:r>
              <a:rPr lang="tr-TR" sz="2400" b="1" dirty="0">
                <a:solidFill>
                  <a:srgbClr val="FF0000"/>
                </a:solidFill>
              </a:rPr>
              <a:t>HASTA VE İNCELEME ÖRNEKLERİ KABUL ODASI </a:t>
            </a:r>
          </a:p>
          <a:p>
            <a:pPr algn="just"/>
            <a:r>
              <a:rPr lang="tr-TR" dirty="0"/>
              <a:t>           *</a:t>
            </a:r>
            <a:r>
              <a:rPr lang="tr-TR" sz="2000" dirty="0"/>
              <a:t>Mikrobiyoloji </a:t>
            </a:r>
            <a:r>
              <a:rPr lang="tr-TR" sz="2000" dirty="0" err="1"/>
              <a:t>laboratuvarına</a:t>
            </a:r>
            <a:r>
              <a:rPr lang="tr-TR" sz="2000" dirty="0"/>
              <a:t> gelen mikrobiyolojik inceleme örneklerinin belli bir bölümde teslim alınarak nitelik ve kimliklerinin saptandığı, </a:t>
            </a:r>
          </a:p>
          <a:p>
            <a:pPr algn="just"/>
            <a:r>
              <a:rPr lang="tr-TR" sz="2000" dirty="0"/>
              <a:t>           *kayıtlara geçirilerek bir </a:t>
            </a:r>
            <a:r>
              <a:rPr lang="tr-TR" sz="2000" dirty="0" err="1"/>
              <a:t>laboratuvar</a:t>
            </a:r>
            <a:r>
              <a:rPr lang="tr-TR" sz="2000" dirty="0"/>
              <a:t> numarasının verildiği, </a:t>
            </a:r>
          </a:p>
          <a:p>
            <a:pPr algn="just"/>
            <a:r>
              <a:rPr lang="tr-TR" sz="2000" dirty="0"/>
              <a:t>            *ilgili </a:t>
            </a:r>
            <a:r>
              <a:rPr lang="tr-TR" sz="2000" dirty="0" err="1"/>
              <a:t>laboratuvar</a:t>
            </a:r>
            <a:r>
              <a:rPr lang="tr-TR" sz="2000" dirty="0"/>
              <a:t> bölümlerine gönderildiği </a:t>
            </a:r>
          </a:p>
          <a:p>
            <a:pPr algn="just"/>
            <a:r>
              <a:rPr lang="tr-TR" sz="2000" dirty="0"/>
              <a:t>            *çıkan sonuçların kaydedildikten sonra sonuç raporlarının ilgililere verildiği bölümdür. </a:t>
            </a:r>
          </a:p>
          <a:p>
            <a:pPr algn="just"/>
            <a:r>
              <a:rPr lang="tr-TR" sz="2000" dirty="0"/>
              <a:t>          *</a:t>
            </a:r>
            <a:r>
              <a:rPr lang="tr-TR" sz="2000" dirty="0" err="1"/>
              <a:t>laboratuvara</a:t>
            </a:r>
            <a:r>
              <a:rPr lang="tr-TR" sz="2000" dirty="0"/>
              <a:t> doğrudan gelen hastalardan alınması gereken inceleme örnekleri, </a:t>
            </a:r>
            <a:r>
              <a:rPr lang="tr-TR" sz="2000" dirty="0" err="1"/>
              <a:t>laboratuvar</a:t>
            </a:r>
            <a:r>
              <a:rPr lang="tr-TR" sz="2000" dirty="0"/>
              <a:t> ilgilileri tarafından bu odada alınır. </a:t>
            </a:r>
          </a:p>
          <a:p>
            <a:pPr algn="just"/>
            <a:r>
              <a:rPr lang="tr-TR" sz="2000" dirty="0"/>
              <a:t>           Bu odada koridora bakan bir başvuru penceresinin bulunması ile gönderilen örneklerin alınması ve raporların verilmesinin sağlanması, düzenli çalışma bakımından faydalıdır. </a:t>
            </a:r>
          </a:p>
          <a:p>
            <a:pPr algn="just"/>
            <a:r>
              <a:rPr lang="tr-TR" sz="2000" dirty="0"/>
              <a:t>             Bu odanın hemen yanında idrar, dışkı ve </a:t>
            </a:r>
            <a:r>
              <a:rPr lang="tr-TR" sz="2000" dirty="0" err="1"/>
              <a:t>ejakülat</a:t>
            </a:r>
            <a:r>
              <a:rPr lang="tr-TR" sz="2000" dirty="0"/>
              <a:t> almak için kadın ve erkek tuvaletlerinin bulunması gereklidir.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612845"/>
            <a:ext cx="7776864" cy="5201424"/>
          </a:xfrm>
          <a:prstGeom prst="rect">
            <a:avLst/>
          </a:prstGeom>
        </p:spPr>
        <p:txBody>
          <a:bodyPr wrap="square">
            <a:spAutoFit/>
          </a:bodyPr>
          <a:lstStyle/>
          <a:p>
            <a:pPr algn="ctr"/>
            <a:r>
              <a:rPr lang="tr-TR" sz="2400" b="1" dirty="0">
                <a:solidFill>
                  <a:srgbClr val="FF0000"/>
                </a:solidFill>
              </a:rPr>
              <a:t>HAZIRLIK BÖLÜMÜ </a:t>
            </a:r>
          </a:p>
          <a:p>
            <a:r>
              <a:rPr lang="tr-TR" dirty="0"/>
              <a:t>        </a:t>
            </a:r>
            <a:r>
              <a:rPr lang="tr-TR" sz="2000" dirty="0"/>
              <a:t>Bu bölümde </a:t>
            </a:r>
            <a:r>
              <a:rPr lang="tr-TR" sz="2000" dirty="0">
                <a:solidFill>
                  <a:srgbClr val="0070C0"/>
                </a:solidFill>
              </a:rPr>
              <a:t>kirli odası,</a:t>
            </a:r>
          </a:p>
          <a:p>
            <a:r>
              <a:rPr lang="tr-TR" sz="2000" dirty="0">
                <a:solidFill>
                  <a:srgbClr val="0070C0"/>
                </a:solidFill>
              </a:rPr>
              <a:t>                                       </a:t>
            </a:r>
            <a:r>
              <a:rPr lang="tr-TR" sz="2000" dirty="0">
                <a:solidFill>
                  <a:srgbClr val="C00000"/>
                </a:solidFill>
              </a:rPr>
              <a:t>yıkama odası ve </a:t>
            </a:r>
          </a:p>
          <a:p>
            <a:r>
              <a:rPr lang="tr-TR" sz="2000" dirty="0">
                <a:solidFill>
                  <a:srgbClr val="00B050"/>
                </a:solidFill>
              </a:rPr>
              <a:t>                                                 sterilizasyon </a:t>
            </a:r>
            <a:r>
              <a:rPr lang="tr-TR" sz="2000" dirty="0"/>
              <a:t>odaları bulunmalıdır. </a:t>
            </a:r>
          </a:p>
          <a:p>
            <a:pPr algn="just"/>
            <a:r>
              <a:rPr lang="tr-TR" sz="2400" dirty="0">
                <a:solidFill>
                  <a:srgbClr val="FF0000"/>
                </a:solidFill>
              </a:rPr>
              <a:t>   Kirli Odası: </a:t>
            </a:r>
            <a:r>
              <a:rPr lang="tr-TR" sz="2000" dirty="0"/>
              <a:t>Tüm </a:t>
            </a:r>
            <a:r>
              <a:rPr lang="tr-TR" sz="2000" dirty="0" err="1"/>
              <a:t>laboratuvarlarda</a:t>
            </a:r>
            <a:r>
              <a:rPr lang="tr-TR" sz="2000" dirty="0"/>
              <a:t> kullanılıp kirlenmiş malzemelerin temizlenmesi amacıyla toplandığı odadır. </a:t>
            </a:r>
          </a:p>
          <a:p>
            <a:pPr algn="just"/>
            <a:r>
              <a:rPr lang="tr-TR" sz="2000" dirty="0"/>
              <a:t>              Özel toplama kaplarında gelen tüm malzemeler, direkt olarak otoklava konur. </a:t>
            </a:r>
          </a:p>
          <a:p>
            <a:pPr algn="just"/>
            <a:r>
              <a:rPr lang="tr-TR" sz="2000" dirty="0"/>
              <a:t>              Sterilizasyon sonrası tüm mikroorganizmalardan arındırılmış, tek kullanımlık malzemeler, tıbbi atık toplama merkezine gönderilirken geri dönüşümü olan yeniden kullanılabilir cam ve benzeri malzemeler yıkama odasına aktarılır. </a:t>
            </a:r>
          </a:p>
          <a:p>
            <a:pPr algn="just"/>
            <a:endParaRPr lang="tr-TR" sz="2000" dirty="0"/>
          </a:p>
          <a:p>
            <a:pPr algn="just"/>
            <a:r>
              <a:rPr lang="tr-TR" sz="2400" dirty="0">
                <a:solidFill>
                  <a:srgbClr val="FF0000"/>
                </a:solidFill>
              </a:rPr>
              <a:t>    Yıkama Odası: </a:t>
            </a:r>
            <a:r>
              <a:rPr lang="tr-TR" sz="2000" dirty="0"/>
              <a:t>Kirli odasından gelen malzemelerin yıkanıp temizlendiği ve ambalajlanıp yeniden otoklavda steril edilerek analizlerde kullanmak üzere hazırlandığı odadır.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908720"/>
            <a:ext cx="8136904" cy="4216539"/>
          </a:xfrm>
          <a:prstGeom prst="rect">
            <a:avLst/>
          </a:prstGeom>
        </p:spPr>
        <p:txBody>
          <a:bodyPr wrap="square">
            <a:spAutoFit/>
          </a:bodyPr>
          <a:lstStyle/>
          <a:p>
            <a:pPr algn="ctr"/>
            <a:r>
              <a:rPr lang="tr-TR" sz="2400" b="1" dirty="0">
                <a:solidFill>
                  <a:srgbClr val="FF0000"/>
                </a:solidFill>
              </a:rPr>
              <a:t>BESİYERİ HAZIRLAMA ODASI </a:t>
            </a:r>
          </a:p>
          <a:p>
            <a:pPr algn="ctr"/>
            <a:endParaRPr lang="tr-TR" sz="2400" b="1" dirty="0">
              <a:solidFill>
                <a:srgbClr val="FF0000"/>
              </a:solidFill>
            </a:endParaRPr>
          </a:p>
          <a:p>
            <a:pPr algn="just"/>
            <a:r>
              <a:rPr lang="tr-TR" sz="2000" dirty="0"/>
              <a:t>             Mikrobiyolojik analizler için gerekli </a:t>
            </a:r>
            <a:r>
              <a:rPr lang="tr-TR" sz="2000" dirty="0" err="1"/>
              <a:t>besiyerleri</a:t>
            </a:r>
            <a:r>
              <a:rPr lang="tr-TR" sz="2000" dirty="0"/>
              <a:t> bu bölümde hazırlanır.                                              </a:t>
            </a:r>
          </a:p>
          <a:p>
            <a:pPr algn="just"/>
            <a:r>
              <a:rPr lang="tr-TR" sz="2000" dirty="0"/>
              <a:t>             </a:t>
            </a:r>
            <a:r>
              <a:rPr lang="tr-TR" sz="2000" dirty="0" err="1"/>
              <a:t>Besiyeri</a:t>
            </a:r>
            <a:r>
              <a:rPr lang="tr-TR" sz="2000" dirty="0"/>
              <a:t> hazırlamada kullanılan </a:t>
            </a:r>
            <a:r>
              <a:rPr lang="tr-TR" sz="2000" dirty="0" err="1"/>
              <a:t>distile</a:t>
            </a:r>
            <a:r>
              <a:rPr lang="tr-TR" sz="2000" dirty="0"/>
              <a:t> su, fizyolojik tuzlu su, eriyikler ve benzeri sıvılar ile hazırlanmış </a:t>
            </a:r>
            <a:r>
              <a:rPr lang="tr-TR" sz="2000" dirty="0" err="1"/>
              <a:t>besiyerlerinin</a:t>
            </a:r>
            <a:r>
              <a:rPr lang="tr-TR" sz="2000" dirty="0"/>
              <a:t> sterilizasyonun yapıldığı odadır. </a:t>
            </a:r>
          </a:p>
          <a:p>
            <a:pPr algn="just"/>
            <a:endParaRPr lang="tr-TR" sz="2000" dirty="0"/>
          </a:p>
          <a:p>
            <a:r>
              <a:rPr lang="tr-TR" sz="2000" dirty="0"/>
              <a:t>         Şu bölümlerden oluşur;</a:t>
            </a:r>
          </a:p>
          <a:p>
            <a:r>
              <a:rPr lang="tr-TR" sz="2000" dirty="0"/>
              <a:t>                   *Madde Dolabı,</a:t>
            </a:r>
          </a:p>
          <a:p>
            <a:r>
              <a:rPr lang="tr-TR" sz="2000" dirty="0"/>
              <a:t>                              *Tartma Yeri,</a:t>
            </a:r>
          </a:p>
          <a:p>
            <a:r>
              <a:rPr lang="tr-TR" sz="2000" dirty="0"/>
              <a:t>                                         *</a:t>
            </a:r>
            <a:r>
              <a:rPr lang="tr-TR" sz="2000" dirty="0" err="1"/>
              <a:t>Besiyeri</a:t>
            </a:r>
            <a:r>
              <a:rPr lang="tr-TR" sz="2000" dirty="0"/>
              <a:t> </a:t>
            </a:r>
            <a:r>
              <a:rPr lang="tr-TR" sz="2000"/>
              <a:t>Sterilizasyonu </a:t>
            </a:r>
            <a:endParaRPr lang="tr-TR" sz="2000" dirty="0"/>
          </a:p>
          <a:p>
            <a:r>
              <a:rPr lang="tr-TR" sz="2000" dirty="0"/>
              <a:t>                                                    *</a:t>
            </a:r>
            <a:r>
              <a:rPr lang="tr-TR" sz="2000" dirty="0" err="1"/>
              <a:t>Besiyeri</a:t>
            </a:r>
            <a:r>
              <a:rPr lang="tr-TR" sz="2000" dirty="0"/>
              <a:t> Döküm Yeri.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836712"/>
            <a:ext cx="7992888" cy="5139869"/>
          </a:xfrm>
          <a:prstGeom prst="rect">
            <a:avLst/>
          </a:prstGeom>
        </p:spPr>
        <p:txBody>
          <a:bodyPr wrap="square">
            <a:spAutoFit/>
          </a:bodyPr>
          <a:lstStyle/>
          <a:p>
            <a:pPr algn="ctr"/>
            <a:r>
              <a:rPr lang="tr-TR" sz="2400" b="1" dirty="0">
                <a:solidFill>
                  <a:srgbClr val="FF0000"/>
                </a:solidFill>
              </a:rPr>
              <a:t>BAKTERİYOLOJİK İNCELEMELER LABORATUVARI </a:t>
            </a:r>
          </a:p>
          <a:p>
            <a:pPr algn="ctr"/>
            <a:endParaRPr lang="tr-TR" sz="2400" b="1" dirty="0">
              <a:solidFill>
                <a:srgbClr val="FF0000"/>
              </a:solidFill>
            </a:endParaRPr>
          </a:p>
          <a:p>
            <a:pPr algn="just"/>
            <a:r>
              <a:rPr lang="tr-TR" sz="2000" dirty="0"/>
              <a:t>          </a:t>
            </a:r>
            <a:r>
              <a:rPr lang="tr-TR" sz="2000" dirty="0" err="1"/>
              <a:t>Laboratuvarın</a:t>
            </a:r>
            <a:r>
              <a:rPr lang="tr-TR" sz="2000" dirty="0"/>
              <a:t> işlevinin büyüklüğüne göre bir bakteriyoloji </a:t>
            </a:r>
            <a:r>
              <a:rPr lang="tr-TR" sz="2000" dirty="0" err="1"/>
              <a:t>laboratuvarında</a:t>
            </a:r>
            <a:r>
              <a:rPr lang="tr-TR" sz="2000" dirty="0"/>
              <a:t> bulunması düşünülen başlıca bölümler şunlardır; </a:t>
            </a:r>
          </a:p>
          <a:p>
            <a:pPr algn="just"/>
            <a:endParaRPr lang="tr-TR" sz="2000" dirty="0"/>
          </a:p>
          <a:p>
            <a:pPr algn="just"/>
            <a:r>
              <a:rPr lang="tr-TR" sz="2000" dirty="0"/>
              <a:t>*Genel bakteriyolojik incelemelerin yapılacağı ayrı bir banko veya oda, </a:t>
            </a:r>
          </a:p>
          <a:p>
            <a:pPr algn="just"/>
            <a:endParaRPr lang="tr-TR" sz="2000" dirty="0"/>
          </a:p>
          <a:p>
            <a:pPr algn="just">
              <a:buFont typeface="Arial" charset="0"/>
              <a:buChar char="•"/>
            </a:pPr>
            <a:r>
              <a:rPr lang="tr-TR" sz="2000" dirty="0"/>
              <a:t>İdrar bakteriyolojisi için ayrılmış bir banko veya oda, </a:t>
            </a:r>
          </a:p>
          <a:p>
            <a:pPr algn="just">
              <a:buFont typeface="Arial" charset="0"/>
              <a:buChar char="•"/>
            </a:pPr>
            <a:endParaRPr lang="tr-TR" sz="2000" dirty="0"/>
          </a:p>
          <a:p>
            <a:pPr algn="just"/>
            <a:r>
              <a:rPr lang="tr-TR" sz="2000" dirty="0"/>
              <a:t>*</a:t>
            </a:r>
            <a:r>
              <a:rPr lang="tr-TR" sz="2000" dirty="0" err="1"/>
              <a:t>Mikobakteriyoloji</a:t>
            </a:r>
            <a:r>
              <a:rPr lang="tr-TR" sz="2000" dirty="0"/>
              <a:t> için ayrılmış bir banko veya oda, </a:t>
            </a:r>
          </a:p>
          <a:p>
            <a:pPr algn="just"/>
            <a:endParaRPr lang="tr-TR" sz="2000" dirty="0"/>
          </a:p>
          <a:p>
            <a:pPr algn="just"/>
            <a:r>
              <a:rPr lang="tr-TR" sz="2000" dirty="0"/>
              <a:t>*Antibiyotik duyarlılık testlerinin yapılacağı ayrı bir banko veya oda, </a:t>
            </a:r>
          </a:p>
          <a:p>
            <a:pPr algn="just"/>
            <a:endParaRPr lang="tr-TR" sz="2000" dirty="0"/>
          </a:p>
          <a:p>
            <a:pPr algn="just"/>
            <a:r>
              <a:rPr lang="tr-TR" sz="2000" dirty="0"/>
              <a:t>*Karanlık alan </a:t>
            </a:r>
            <a:r>
              <a:rPr lang="tr-TR" sz="2000" dirty="0" err="1"/>
              <a:t>mikroskobisi</a:t>
            </a:r>
            <a:r>
              <a:rPr lang="tr-TR" sz="2000" dirty="0"/>
              <a:t> odası, </a:t>
            </a:r>
          </a:p>
          <a:p>
            <a:pPr algn="just"/>
            <a:endParaRPr lang="tr-TR" sz="2000" dirty="0"/>
          </a:p>
          <a:p>
            <a:pPr algn="just"/>
            <a:r>
              <a:rPr lang="tr-TR" sz="2000" dirty="0"/>
              <a:t>*Boyamaların yapıldığı bir boyama bankosu.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836712"/>
            <a:ext cx="8136904" cy="5201424"/>
          </a:xfrm>
          <a:prstGeom prst="rect">
            <a:avLst/>
          </a:prstGeom>
        </p:spPr>
        <p:txBody>
          <a:bodyPr wrap="square">
            <a:spAutoFit/>
          </a:bodyPr>
          <a:lstStyle/>
          <a:p>
            <a:pPr algn="ctr"/>
            <a:r>
              <a:rPr lang="tr-TR" sz="2400" b="1" dirty="0" err="1">
                <a:solidFill>
                  <a:srgbClr val="FF0000"/>
                </a:solidFill>
              </a:rPr>
              <a:t>Serolojik</a:t>
            </a:r>
            <a:r>
              <a:rPr lang="tr-TR" sz="2400" b="1" dirty="0">
                <a:solidFill>
                  <a:srgbClr val="FF0000"/>
                </a:solidFill>
              </a:rPr>
              <a:t> İncelemeler </a:t>
            </a:r>
            <a:r>
              <a:rPr lang="tr-TR" sz="2400" b="1" dirty="0" err="1">
                <a:solidFill>
                  <a:srgbClr val="FF0000"/>
                </a:solidFill>
              </a:rPr>
              <a:t>Laboratuvarı</a:t>
            </a:r>
            <a:r>
              <a:rPr lang="tr-TR" sz="2400" b="1" dirty="0">
                <a:solidFill>
                  <a:srgbClr val="FF0000"/>
                </a:solidFill>
              </a:rPr>
              <a:t> </a:t>
            </a:r>
          </a:p>
          <a:p>
            <a:pPr algn="just"/>
            <a:r>
              <a:rPr lang="tr-TR" sz="2000" dirty="0"/>
              <a:t>        Günümüzde ağız ile pipet kullanımı bırakılmasına rağmen </a:t>
            </a:r>
            <a:r>
              <a:rPr lang="tr-TR" sz="2000" dirty="0" err="1"/>
              <a:t>seroloji</a:t>
            </a:r>
            <a:r>
              <a:rPr lang="tr-TR" sz="2000" dirty="0"/>
              <a:t> </a:t>
            </a:r>
            <a:r>
              <a:rPr lang="tr-TR" sz="2000" dirty="0" err="1"/>
              <a:t>laboratuvarlarında</a:t>
            </a:r>
            <a:r>
              <a:rPr lang="tr-TR" sz="2000" dirty="0"/>
              <a:t> uygulanan </a:t>
            </a:r>
            <a:r>
              <a:rPr lang="tr-TR" sz="2000" dirty="0" err="1"/>
              <a:t>maniplasyonlar</a:t>
            </a:r>
            <a:r>
              <a:rPr lang="tr-TR" sz="2000" dirty="0"/>
              <a:t> </a:t>
            </a:r>
            <a:r>
              <a:rPr lang="tr-TR" sz="2000" dirty="0" err="1"/>
              <a:t>laboratuvar</a:t>
            </a:r>
            <a:r>
              <a:rPr lang="tr-TR" sz="2000" dirty="0"/>
              <a:t> enfeksiyonlarının oluşması bakımından önemli bir yer tutar. </a:t>
            </a:r>
            <a:r>
              <a:rPr lang="tr-TR" sz="2000" dirty="0" err="1"/>
              <a:t>Seroloji</a:t>
            </a:r>
            <a:r>
              <a:rPr lang="tr-TR" sz="2000" dirty="0"/>
              <a:t> </a:t>
            </a:r>
            <a:r>
              <a:rPr lang="tr-TR" sz="2000" dirty="0" err="1"/>
              <a:t>laboratuvarının</a:t>
            </a:r>
            <a:r>
              <a:rPr lang="tr-TR" sz="2000" dirty="0"/>
              <a:t> bakteriyoloji </a:t>
            </a:r>
            <a:r>
              <a:rPr lang="tr-TR" sz="2000" dirty="0" err="1"/>
              <a:t>laboratuvarı</a:t>
            </a:r>
            <a:r>
              <a:rPr lang="tr-TR" sz="2000" dirty="0"/>
              <a:t> ile bir arada bulunması bu tehlikeyi daha da artıracağından </a:t>
            </a:r>
            <a:r>
              <a:rPr lang="tr-TR" sz="2000" dirty="0" err="1"/>
              <a:t>seroloji</a:t>
            </a:r>
            <a:r>
              <a:rPr lang="tr-TR" sz="2000" dirty="0"/>
              <a:t> </a:t>
            </a:r>
            <a:r>
              <a:rPr lang="tr-TR" sz="2000" dirty="0" err="1"/>
              <a:t>Laboratuvarlarının</a:t>
            </a:r>
            <a:r>
              <a:rPr lang="tr-TR" sz="2000" dirty="0"/>
              <a:t> ayrı bir bölüm olarak kurulması zorunludur</a:t>
            </a:r>
          </a:p>
          <a:p>
            <a:pPr algn="just"/>
            <a:endParaRPr lang="tr-TR" sz="2000" dirty="0"/>
          </a:p>
          <a:p>
            <a:pPr algn="ctr"/>
            <a:r>
              <a:rPr lang="tr-TR" sz="2000" b="1" dirty="0"/>
              <a:t> </a:t>
            </a:r>
            <a:r>
              <a:rPr lang="tr-TR" sz="2400" b="1" dirty="0">
                <a:solidFill>
                  <a:srgbClr val="FF0000"/>
                </a:solidFill>
              </a:rPr>
              <a:t>Mikolojik İncelemeler </a:t>
            </a:r>
            <a:r>
              <a:rPr lang="tr-TR" sz="2400" b="1" dirty="0" err="1">
                <a:solidFill>
                  <a:srgbClr val="FF0000"/>
                </a:solidFill>
              </a:rPr>
              <a:t>Laboratuvarı</a:t>
            </a:r>
            <a:r>
              <a:rPr lang="tr-TR" sz="2400" b="1" dirty="0">
                <a:solidFill>
                  <a:srgbClr val="FF0000"/>
                </a:solidFill>
              </a:rPr>
              <a:t> </a:t>
            </a:r>
          </a:p>
          <a:p>
            <a:pPr algn="just"/>
            <a:r>
              <a:rPr lang="tr-TR" sz="2000" dirty="0"/>
              <a:t>         Mikoloji </a:t>
            </a:r>
            <a:r>
              <a:rPr lang="tr-TR" sz="2000" dirty="0" err="1"/>
              <a:t>Laboratuvarlarında</a:t>
            </a:r>
            <a:r>
              <a:rPr lang="tr-TR" sz="2000" dirty="0"/>
              <a:t> </a:t>
            </a:r>
            <a:r>
              <a:rPr lang="tr-TR" sz="2000" dirty="0" err="1"/>
              <a:t>aerojen</a:t>
            </a:r>
            <a:r>
              <a:rPr lang="tr-TR" sz="2000" dirty="0"/>
              <a:t> enfeksiyonlar söz konusu olduğundan ayrı bir bölüm halinde kurulur ve çalışmaların bir güvenlik kabini içinde yürütülmesi gerekir. </a:t>
            </a:r>
          </a:p>
          <a:p>
            <a:pPr algn="just"/>
            <a:endParaRPr lang="tr-TR" sz="2000" dirty="0"/>
          </a:p>
          <a:p>
            <a:pPr algn="ctr"/>
            <a:r>
              <a:rPr lang="tr-TR" sz="2000" b="1" dirty="0"/>
              <a:t> </a:t>
            </a:r>
            <a:r>
              <a:rPr lang="tr-TR" sz="2400" b="1" dirty="0">
                <a:solidFill>
                  <a:srgbClr val="FF0000"/>
                </a:solidFill>
              </a:rPr>
              <a:t>Virolojik İncelemeler </a:t>
            </a:r>
            <a:r>
              <a:rPr lang="tr-TR" sz="2400" b="1" dirty="0" err="1">
                <a:solidFill>
                  <a:srgbClr val="FF0000"/>
                </a:solidFill>
              </a:rPr>
              <a:t>Laboratuvarı</a:t>
            </a:r>
            <a:r>
              <a:rPr lang="tr-TR" sz="2400" b="1" dirty="0">
                <a:solidFill>
                  <a:srgbClr val="FF0000"/>
                </a:solidFill>
              </a:rPr>
              <a:t> </a:t>
            </a:r>
          </a:p>
          <a:p>
            <a:pPr algn="just"/>
            <a:r>
              <a:rPr lang="tr-TR" sz="2000" dirty="0"/>
              <a:t>         Viroloji </a:t>
            </a:r>
            <a:r>
              <a:rPr lang="tr-TR" sz="2000" dirty="0" err="1"/>
              <a:t>laboratuvarlarının</a:t>
            </a:r>
            <a:r>
              <a:rPr lang="tr-TR" sz="2000" dirty="0"/>
              <a:t> kurulması ve çalışmaların yürütülmesi pahalı olduğundan ancak belirli yerlerde kurulması yeterlidir.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764704"/>
            <a:ext cx="8064896" cy="5324535"/>
          </a:xfrm>
          <a:prstGeom prst="rect">
            <a:avLst/>
          </a:prstGeom>
        </p:spPr>
        <p:txBody>
          <a:bodyPr wrap="square">
            <a:spAutoFit/>
          </a:bodyPr>
          <a:lstStyle/>
          <a:p>
            <a:pPr algn="ctr"/>
            <a:r>
              <a:rPr lang="tr-TR" sz="2000" b="1" dirty="0">
                <a:solidFill>
                  <a:srgbClr val="FF0000"/>
                </a:solidFill>
              </a:rPr>
              <a:t>MİKROBİYOLOJİ LABORATUVARINDA YAPILAN ÇALIŞMALAR</a:t>
            </a:r>
          </a:p>
          <a:p>
            <a:pPr algn="ctr"/>
            <a:r>
              <a:rPr lang="tr-TR" sz="2000" b="1" dirty="0">
                <a:solidFill>
                  <a:srgbClr val="FF0000"/>
                </a:solidFill>
              </a:rPr>
              <a:t> </a:t>
            </a:r>
          </a:p>
          <a:p>
            <a:r>
              <a:rPr lang="tr-TR" sz="2000" dirty="0"/>
              <a:t>             Enfeksiyon hastalıklarına neden olan mikroorganizmaların tanısı ile ilgili aşağıdaki çalışmalar yapılır. </a:t>
            </a:r>
          </a:p>
          <a:p>
            <a:r>
              <a:rPr lang="tr-TR" sz="2000" dirty="0">
                <a:solidFill>
                  <a:srgbClr val="FF0066"/>
                </a:solidFill>
              </a:rPr>
              <a:t>*Çalışma araç gereçleri ve maddelerini hazırlama </a:t>
            </a:r>
          </a:p>
          <a:p>
            <a:r>
              <a:rPr lang="tr-TR" sz="2000" dirty="0">
                <a:solidFill>
                  <a:srgbClr val="FF0066"/>
                </a:solidFill>
              </a:rPr>
              <a:t>*Sterilizasyon ve dezenfeksiyon işlemleri </a:t>
            </a:r>
          </a:p>
          <a:p>
            <a:r>
              <a:rPr lang="tr-TR" sz="2000" dirty="0">
                <a:solidFill>
                  <a:srgbClr val="660066"/>
                </a:solidFill>
              </a:rPr>
              <a:t>*Bakteriyolojik çalışmalar </a:t>
            </a:r>
          </a:p>
          <a:p>
            <a:r>
              <a:rPr lang="tr-TR" sz="2000" dirty="0">
                <a:solidFill>
                  <a:srgbClr val="660066"/>
                </a:solidFill>
              </a:rPr>
              <a:t>               </a:t>
            </a:r>
            <a:r>
              <a:rPr lang="tr-TR" sz="2000" dirty="0"/>
              <a:t>*</a:t>
            </a:r>
            <a:r>
              <a:rPr lang="tr-TR" sz="2000" dirty="0" err="1"/>
              <a:t>Besiyeri</a:t>
            </a:r>
            <a:r>
              <a:rPr lang="tr-TR" sz="2000" dirty="0"/>
              <a:t> hazırlama </a:t>
            </a:r>
          </a:p>
          <a:p>
            <a:r>
              <a:rPr lang="tr-TR" sz="2000" dirty="0"/>
              <a:t>               *Mikrobiyolojik kültür örneklerinin kabulü </a:t>
            </a:r>
          </a:p>
          <a:p>
            <a:r>
              <a:rPr lang="tr-TR" sz="2000" dirty="0"/>
              <a:t>               *Kültür ekimi </a:t>
            </a:r>
          </a:p>
          <a:p>
            <a:r>
              <a:rPr lang="tr-TR" sz="2000" dirty="0"/>
              <a:t>               *Kültür </a:t>
            </a:r>
            <a:r>
              <a:rPr lang="tr-TR" sz="2000" dirty="0" err="1"/>
              <a:t>inkübasyonu</a:t>
            </a:r>
            <a:r>
              <a:rPr lang="tr-TR" sz="2000" dirty="0"/>
              <a:t> </a:t>
            </a:r>
          </a:p>
          <a:p>
            <a:r>
              <a:rPr lang="tr-TR" sz="2000" dirty="0"/>
              <a:t>               *Mikrobiyolojik preparat ve boyama </a:t>
            </a:r>
          </a:p>
          <a:p>
            <a:r>
              <a:rPr lang="tr-TR" sz="2000" dirty="0"/>
              <a:t>               *Mikroorganizma </a:t>
            </a:r>
            <a:r>
              <a:rPr lang="tr-TR" sz="2000" dirty="0" err="1"/>
              <a:t>izalasyon</a:t>
            </a:r>
            <a:r>
              <a:rPr lang="tr-TR" sz="2000" dirty="0"/>
              <a:t> ve </a:t>
            </a:r>
            <a:r>
              <a:rPr lang="tr-TR" sz="2000" dirty="0" err="1"/>
              <a:t>idendifikasyonu</a:t>
            </a:r>
            <a:r>
              <a:rPr lang="tr-TR" sz="2000" dirty="0">
                <a:solidFill>
                  <a:srgbClr val="FF6600"/>
                </a:solidFill>
              </a:rPr>
              <a:t> </a:t>
            </a:r>
          </a:p>
          <a:p>
            <a:r>
              <a:rPr lang="tr-TR" sz="2000" dirty="0">
                <a:solidFill>
                  <a:srgbClr val="FF6600"/>
                </a:solidFill>
              </a:rPr>
              <a:t>*</a:t>
            </a:r>
            <a:r>
              <a:rPr lang="tr-TR" sz="2000" dirty="0" err="1">
                <a:solidFill>
                  <a:srgbClr val="FF6600"/>
                </a:solidFill>
              </a:rPr>
              <a:t>Serolojik</a:t>
            </a:r>
            <a:r>
              <a:rPr lang="tr-TR" sz="2000" dirty="0">
                <a:solidFill>
                  <a:srgbClr val="FF6600"/>
                </a:solidFill>
              </a:rPr>
              <a:t> testler </a:t>
            </a:r>
          </a:p>
          <a:p>
            <a:r>
              <a:rPr lang="tr-TR" sz="2000" dirty="0">
                <a:solidFill>
                  <a:srgbClr val="FF6600"/>
                </a:solidFill>
              </a:rPr>
              <a:t>*Parazitolojik çalışmalar. </a:t>
            </a:r>
          </a:p>
          <a:p>
            <a:r>
              <a:rPr lang="tr-TR" sz="2000" dirty="0">
                <a:solidFill>
                  <a:srgbClr val="000099"/>
                </a:solidFill>
              </a:rPr>
              <a:t>*Virolojik çalışmalar </a:t>
            </a:r>
          </a:p>
          <a:p>
            <a:r>
              <a:rPr lang="tr-TR" sz="2000" dirty="0">
                <a:solidFill>
                  <a:srgbClr val="000099"/>
                </a:solidFill>
              </a:rPr>
              <a:t>*Mikolojik çalışmalar.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218</TotalTime>
  <Words>2397</Words>
  <Application>Microsoft Office PowerPoint</Application>
  <PresentationFormat>Ekran Gösterisi (4:3)</PresentationFormat>
  <Paragraphs>301</Paragraphs>
  <Slides>35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Constantia</vt:lpstr>
      <vt:lpstr>Wingdings 2</vt:lpstr>
      <vt:lpstr>Akış</vt:lpstr>
      <vt:lpstr>MİKROBİYOLOJİ LABORATUVARI ÇALIŞMALARI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MİKROBİYOLOJİ LABORATUVARI ÇALIŞMALARI  </dc:title>
  <dc:creator>Exper</dc:creator>
  <cp:lastModifiedBy>AYLIN KOPRULULER</cp:lastModifiedBy>
  <cp:revision>34</cp:revision>
  <dcterms:created xsi:type="dcterms:W3CDTF">2020-09-23T12:10:34Z</dcterms:created>
  <dcterms:modified xsi:type="dcterms:W3CDTF">2021-04-20T14:59:10Z</dcterms:modified>
</cp:coreProperties>
</file>