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20.04.2021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20.04.2021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848872" cy="1656184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r-TR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MİKROBİYOLOJİ LABORATUVARI ÇALIŞMALARI</a:t>
            </a:r>
            <a:endParaRPr lang="tr-TR" sz="4000" b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91B1C8AB-D29F-4924-BF84-BF122A4ACE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83568" y="620688"/>
            <a:ext cx="7920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MANTARLAR</a:t>
            </a:r>
            <a:endParaRPr lang="tr-TR" b="1" dirty="0"/>
          </a:p>
          <a:p>
            <a:pPr algn="just"/>
            <a:r>
              <a:rPr lang="tr-TR" dirty="0"/>
              <a:t>            </a:t>
            </a:r>
            <a:r>
              <a:rPr lang="tr-TR" dirty="0" err="1"/>
              <a:t>Ökaryot</a:t>
            </a:r>
            <a:r>
              <a:rPr lang="tr-TR" dirty="0"/>
              <a:t> hücreler olup genellikle tek hücrelidirler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           Bazıları çok hücreli bitki ve hayvan hücrelerine benzer.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          Belirgin bir çekirdek, çekirdekçik, çekirdek zarı sitoplazma, mitokondri, </a:t>
            </a:r>
            <a:r>
              <a:rPr lang="tr-TR" dirty="0" err="1"/>
              <a:t>golgi</a:t>
            </a:r>
            <a:r>
              <a:rPr lang="tr-TR" dirty="0"/>
              <a:t> aygıtı, </a:t>
            </a:r>
            <a:r>
              <a:rPr lang="tr-TR" dirty="0" err="1"/>
              <a:t>endoplazmik</a:t>
            </a:r>
            <a:r>
              <a:rPr lang="tr-TR" dirty="0"/>
              <a:t> </a:t>
            </a:r>
            <a:r>
              <a:rPr lang="tr-TR" dirty="0" err="1"/>
              <a:t>retikulum</a:t>
            </a:r>
            <a:r>
              <a:rPr lang="tr-TR" dirty="0"/>
              <a:t>, sterol ve kitinli (</a:t>
            </a:r>
            <a:r>
              <a:rPr lang="tr-TR" dirty="0" err="1"/>
              <a:t>chitin</a:t>
            </a:r>
            <a:r>
              <a:rPr lang="tr-TR" dirty="0"/>
              <a:t>: bazı böceklerin vücudunu örten kabuk ya da kabuğumsu </a:t>
            </a:r>
            <a:r>
              <a:rPr lang="tr-TR" dirty="0" err="1"/>
              <a:t>polisakkaritten</a:t>
            </a:r>
            <a:r>
              <a:rPr lang="tr-TR" dirty="0"/>
              <a:t> ibaret sert madde) sert bir hücre duvarı bulunur.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           Fotosentez yapamaz. </a:t>
            </a:r>
          </a:p>
          <a:p>
            <a:pPr algn="just"/>
            <a:r>
              <a:rPr lang="tr-TR" dirty="0"/>
              <a:t>           Doğada yaygın olarak bulunan mantarlar arasında, insanlarda hastalık yapanlar sınırlı sayıdadır.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           </a:t>
            </a:r>
            <a:r>
              <a:rPr lang="tr-TR" b="1" dirty="0">
                <a:solidFill>
                  <a:srgbClr val="0070C0"/>
                </a:solidFill>
              </a:rPr>
              <a:t>MANTARLARIN İNSANLARDA OLUŞTURDUĞU HASTALIĞA, </a:t>
            </a:r>
            <a:r>
              <a:rPr lang="tr-TR" b="1" dirty="0">
                <a:solidFill>
                  <a:srgbClr val="FF0000"/>
                </a:solidFill>
              </a:rPr>
              <a:t>MİKOZ</a:t>
            </a:r>
            <a:r>
              <a:rPr lang="tr-TR" b="1" dirty="0">
                <a:solidFill>
                  <a:srgbClr val="0070C0"/>
                </a:solidFill>
              </a:rPr>
              <a:t> ADI VERİLİR</a:t>
            </a:r>
            <a:r>
              <a:rPr lang="tr-TR" dirty="0">
                <a:solidFill>
                  <a:srgbClr val="0070C0"/>
                </a:solidFill>
              </a:rPr>
              <a:t>. </a:t>
            </a:r>
          </a:p>
          <a:p>
            <a:pPr algn="just"/>
            <a:endParaRPr lang="tr-TR" dirty="0">
              <a:solidFill>
                <a:srgbClr val="0070C0"/>
              </a:solidFill>
            </a:endParaRPr>
          </a:p>
          <a:p>
            <a:r>
              <a:rPr lang="tr-TR" dirty="0"/>
              <a:t>            Mantarların üremesini sağlayan yapılara, mantar sporu adı verilir.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83568" y="1124744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       Mantarlar iki çeşit spor oluşturur: </a:t>
            </a:r>
          </a:p>
          <a:p>
            <a:pPr algn="just"/>
            <a:r>
              <a:rPr lang="tr-TR" sz="2000" dirty="0">
                <a:solidFill>
                  <a:srgbClr val="FF0000"/>
                </a:solidFill>
              </a:rPr>
              <a:t>Eşeyli spor: </a:t>
            </a:r>
            <a:r>
              <a:rPr lang="tr-TR" sz="2000" dirty="0"/>
              <a:t>Hücre çekirdekleri arasında birleşmelerle oluşan sporlara eşeyli spor denir. </a:t>
            </a:r>
          </a:p>
          <a:p>
            <a:pPr algn="just"/>
            <a:r>
              <a:rPr lang="tr-TR" sz="2000" dirty="0">
                <a:solidFill>
                  <a:srgbClr val="FF0000"/>
                </a:solidFill>
              </a:rPr>
              <a:t>Eşeysiz spor: </a:t>
            </a:r>
            <a:r>
              <a:rPr lang="tr-TR" sz="2000" dirty="0"/>
              <a:t>Hücre çekirdekleri arasında birleşme olmaksızın tomurcuklanma yoluyla oluşan sporlara eşeysiz spor denir. Mantarların çoğu bu yolla ürer. 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               Mikroskobik bir mantarın </a:t>
            </a:r>
            <a:r>
              <a:rPr lang="tr-TR" sz="2000" dirty="0" err="1"/>
              <a:t>hifleri</a:t>
            </a:r>
            <a:r>
              <a:rPr lang="tr-TR" sz="2000" dirty="0"/>
              <a:t> ve sporları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047" y="3717032"/>
            <a:ext cx="412214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27584" y="764703"/>
            <a:ext cx="756084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         Mantarlar dış görünüm bakımından </a:t>
            </a:r>
            <a:r>
              <a:rPr lang="tr-TR" sz="2400" dirty="0">
                <a:solidFill>
                  <a:srgbClr val="FF0000"/>
                </a:solidFill>
              </a:rPr>
              <a:t>küfler ve mayalar </a:t>
            </a:r>
            <a:r>
              <a:rPr lang="tr-TR" sz="2000" dirty="0"/>
              <a:t>olarak iki grupta incelenir:</a:t>
            </a:r>
          </a:p>
          <a:p>
            <a:pPr algn="just"/>
            <a:endParaRPr lang="tr-TR" sz="2000" dirty="0"/>
          </a:p>
          <a:p>
            <a:pPr algn="just"/>
            <a:r>
              <a:rPr lang="tr-TR" sz="2400" dirty="0">
                <a:solidFill>
                  <a:srgbClr val="FF0000"/>
                </a:solidFill>
              </a:rPr>
              <a:t>Küfler:</a:t>
            </a:r>
            <a:r>
              <a:rPr lang="tr-TR" sz="2000" dirty="0"/>
              <a:t> Özel yapıya sahip, kompleks, çok hücreli ipliksi, pudra veya kadife görünümünde mikroorganizmalardır. Küflerin oluşturduğu ipliksi yapılara </a:t>
            </a:r>
            <a:r>
              <a:rPr lang="tr-TR" sz="2000" dirty="0" err="1">
                <a:solidFill>
                  <a:srgbClr val="C00000"/>
                </a:solidFill>
              </a:rPr>
              <a:t>hif</a:t>
            </a:r>
            <a:r>
              <a:rPr lang="tr-TR" sz="2000" dirty="0">
                <a:solidFill>
                  <a:srgbClr val="C00000"/>
                </a:solidFill>
              </a:rPr>
              <a:t>,</a:t>
            </a:r>
            <a:r>
              <a:rPr lang="tr-TR" sz="2000" dirty="0"/>
              <a:t> </a:t>
            </a:r>
            <a:r>
              <a:rPr lang="tr-TR" sz="2000" dirty="0" err="1"/>
              <a:t>hif</a:t>
            </a:r>
            <a:r>
              <a:rPr lang="tr-TR" sz="2000" dirty="0"/>
              <a:t> yığınlarına da </a:t>
            </a:r>
            <a:r>
              <a:rPr lang="tr-TR" sz="2000" dirty="0" err="1">
                <a:solidFill>
                  <a:srgbClr val="C00000"/>
                </a:solidFill>
              </a:rPr>
              <a:t>micellum</a:t>
            </a:r>
            <a:r>
              <a:rPr lang="tr-TR" sz="2000" dirty="0"/>
              <a:t> denir. </a:t>
            </a:r>
            <a:r>
              <a:rPr lang="tr-TR" sz="2000" dirty="0" err="1"/>
              <a:t>Micellum</a:t>
            </a:r>
            <a:r>
              <a:rPr lang="tr-TR" sz="2000" dirty="0"/>
              <a:t> üzerinde, üreme </a:t>
            </a:r>
            <a:r>
              <a:rPr lang="tr-TR" sz="2000" dirty="0" err="1"/>
              <a:t>organelleri</a:t>
            </a:r>
            <a:r>
              <a:rPr lang="tr-TR" sz="2000" dirty="0"/>
              <a:t> olan sporlar yer alır. 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Bazı küflerden çeşitli ürünler (organik asit, antibiyotik gibi.) elde edilebilir.</a:t>
            </a:r>
          </a:p>
          <a:p>
            <a:pPr algn="just"/>
            <a:r>
              <a:rPr lang="tr-TR" sz="2000" dirty="0"/>
              <a:t> </a:t>
            </a:r>
          </a:p>
          <a:p>
            <a:pPr algn="just"/>
            <a:r>
              <a:rPr lang="tr-TR" sz="2400" dirty="0">
                <a:solidFill>
                  <a:srgbClr val="FF0000"/>
                </a:solidFill>
              </a:rPr>
              <a:t>Mayalar:</a:t>
            </a:r>
            <a:r>
              <a:rPr lang="tr-TR" sz="2000" dirty="0"/>
              <a:t> Tek hücreli, oval ya da yuvarlak, krem kıvamında maya kokusunda bakterilerin görünümüne benzeyen mikroorganizmalardır. 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Bazı mayalardan ekmek, sirke gibi besin yapımında faydalanılır.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83568" y="1052736"/>
            <a:ext cx="79208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err="1">
                <a:solidFill>
                  <a:srgbClr val="FF0000"/>
                </a:solidFill>
              </a:rPr>
              <a:t>Prokaryot</a:t>
            </a:r>
            <a:r>
              <a:rPr lang="tr-TR" sz="2800" dirty="0">
                <a:solidFill>
                  <a:srgbClr val="FF0000"/>
                </a:solidFill>
              </a:rPr>
              <a:t>  Mikroorganizmalar</a:t>
            </a:r>
          </a:p>
          <a:p>
            <a:pPr algn="ctr"/>
            <a:endParaRPr lang="tr-TR" sz="2800" dirty="0">
              <a:solidFill>
                <a:srgbClr val="FF0000"/>
              </a:solidFill>
            </a:endParaRPr>
          </a:p>
          <a:p>
            <a:pPr algn="just"/>
            <a:r>
              <a:rPr lang="tr-TR" sz="2000" dirty="0"/>
              <a:t>          Belli bir çekirdekleri olmayan, kalıtım maddesi sitoplâzmada dağınık halde bulunan çok basit hücrelerdir.</a:t>
            </a:r>
          </a:p>
          <a:p>
            <a:pPr algn="just"/>
            <a:r>
              <a:rPr lang="tr-TR" sz="2000" dirty="0"/>
              <a:t> </a:t>
            </a:r>
          </a:p>
          <a:p>
            <a:pPr algn="just"/>
            <a:r>
              <a:rPr lang="tr-TR" sz="2000" dirty="0"/>
              <a:t>           Bunların zarları ve </a:t>
            </a:r>
            <a:r>
              <a:rPr lang="tr-TR" sz="2000" dirty="0" err="1"/>
              <a:t>organelleri</a:t>
            </a:r>
            <a:r>
              <a:rPr lang="tr-TR" sz="2000" dirty="0"/>
              <a:t> yoktur. </a:t>
            </a:r>
          </a:p>
          <a:p>
            <a:pPr algn="just"/>
            <a:r>
              <a:rPr lang="tr-TR" sz="2000" dirty="0"/>
              <a:t>           Sadece ribozom </a:t>
            </a:r>
            <a:r>
              <a:rPr lang="tr-TR" sz="2000" dirty="0" err="1"/>
              <a:t>organeli</a:t>
            </a:r>
            <a:r>
              <a:rPr lang="tr-TR" sz="2000" dirty="0"/>
              <a:t> içerir.              </a:t>
            </a:r>
          </a:p>
          <a:p>
            <a:pPr algn="just"/>
            <a:r>
              <a:rPr lang="tr-TR" sz="2000" dirty="0"/>
              <a:t>           Basit bir hücre yapısına sahip, gerçek bir hücre çekirdekleri yoktur. 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           Bu grup da ;</a:t>
            </a:r>
          </a:p>
          <a:p>
            <a:pPr algn="just"/>
            <a:r>
              <a:rPr lang="tr-TR" sz="2000" dirty="0"/>
              <a:t>          * Mavi-yeşil algler (</a:t>
            </a:r>
            <a:r>
              <a:rPr lang="tr-TR" sz="2000" dirty="0" err="1"/>
              <a:t>Cyanobacteriae</a:t>
            </a:r>
            <a:r>
              <a:rPr lang="tr-TR" sz="2000" dirty="0"/>
              <a:t> ) ve </a:t>
            </a:r>
          </a:p>
          <a:p>
            <a:pPr algn="just"/>
            <a:r>
              <a:rPr lang="tr-TR" sz="2000" dirty="0"/>
              <a:t>          *Bakteriler (</a:t>
            </a:r>
            <a:r>
              <a:rPr lang="tr-TR" sz="2000" dirty="0" err="1"/>
              <a:t>klamidya</a:t>
            </a:r>
            <a:r>
              <a:rPr lang="tr-TR" sz="2000" dirty="0"/>
              <a:t>, </a:t>
            </a:r>
            <a:r>
              <a:rPr lang="tr-TR" sz="2000" dirty="0" err="1"/>
              <a:t>riketsiya</a:t>
            </a:r>
            <a:r>
              <a:rPr lang="tr-TR" sz="2000" dirty="0"/>
              <a:t> ve </a:t>
            </a:r>
            <a:r>
              <a:rPr lang="tr-TR" sz="2000" dirty="0" err="1"/>
              <a:t>mikoplazmalar</a:t>
            </a:r>
            <a:r>
              <a:rPr lang="tr-TR" sz="2000" dirty="0"/>
              <a:t> dâhil)   yer alır. </a:t>
            </a:r>
          </a:p>
          <a:p>
            <a:pPr algn="just"/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52525"/>
            <a:ext cx="5832649" cy="478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755576" y="764705"/>
            <a:ext cx="75608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Mavi-Yeşil Algler (</a:t>
            </a:r>
            <a:r>
              <a:rPr lang="tr-TR" sz="2400" b="1" dirty="0" err="1">
                <a:solidFill>
                  <a:srgbClr val="FF0000"/>
                </a:solidFill>
              </a:rPr>
              <a:t>Cyanobacteriae</a:t>
            </a:r>
            <a:r>
              <a:rPr lang="tr-TR" b="1" dirty="0"/>
              <a:t>) </a:t>
            </a:r>
          </a:p>
          <a:p>
            <a:r>
              <a:rPr lang="tr-TR" dirty="0"/>
              <a:t>             Mavi-yeşil algler koloni şeklinde sularda ve nemli topraklarda yaşayan, ipliksi yapı gösteren bitkisel tek hücreli canlılardır. Fotosentez yapar. </a:t>
            </a:r>
          </a:p>
          <a:p>
            <a:r>
              <a:rPr lang="tr-TR" dirty="0"/>
              <a:t>            Yeşil rengi veren klorofilin yanında, mavi renk veren </a:t>
            </a:r>
            <a:r>
              <a:rPr lang="tr-TR" dirty="0" err="1"/>
              <a:t>fikosiyonin</a:t>
            </a:r>
            <a:r>
              <a:rPr lang="tr-TR" dirty="0"/>
              <a:t> pigmentleri bulundurur. </a:t>
            </a:r>
          </a:p>
          <a:p>
            <a:r>
              <a:rPr lang="tr-TR" dirty="0"/>
              <a:t>           </a:t>
            </a:r>
            <a:r>
              <a:rPr lang="tr-TR" dirty="0" err="1"/>
              <a:t>Ökaryot</a:t>
            </a:r>
            <a:r>
              <a:rPr lang="tr-TR" dirty="0"/>
              <a:t> grubuna dahil olan algler ise çok hücrelidir ve mavi-yeşil alglerle karıştırılmamalıdır.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84984"/>
            <a:ext cx="69127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27584" y="908720"/>
            <a:ext cx="756084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BAKTERİLER </a:t>
            </a:r>
          </a:p>
          <a:p>
            <a:r>
              <a:rPr lang="tr-TR" sz="2000" dirty="0"/>
              <a:t>       Tek kromozomlu, </a:t>
            </a:r>
            <a:r>
              <a:rPr lang="tr-TR" sz="2000" dirty="0" err="1"/>
              <a:t>nukleus</a:t>
            </a:r>
            <a:r>
              <a:rPr lang="tr-TR" sz="2000" dirty="0"/>
              <a:t> zarı mitokondrileri olmayan, enerji üretimi hücre zarında gerçekleşen ve çoğu hücre duvarı içeren canlılardır. </a:t>
            </a:r>
          </a:p>
          <a:p>
            <a:endParaRPr lang="tr-TR" sz="2000" dirty="0"/>
          </a:p>
          <a:p>
            <a:r>
              <a:rPr lang="tr-TR" sz="2000" dirty="0"/>
              <a:t>       </a:t>
            </a:r>
            <a:r>
              <a:rPr lang="tr-TR" sz="2000" dirty="0" err="1"/>
              <a:t>Riketsiya</a:t>
            </a:r>
            <a:r>
              <a:rPr lang="tr-TR" sz="2000" dirty="0"/>
              <a:t> ve </a:t>
            </a:r>
            <a:r>
              <a:rPr lang="tr-TR" sz="2000" dirty="0" err="1"/>
              <a:t>klamidyalar</a:t>
            </a:r>
            <a:r>
              <a:rPr lang="tr-TR" sz="2000" dirty="0"/>
              <a:t> zorunlu hücre içi bakterilerdir</a:t>
            </a:r>
          </a:p>
          <a:p>
            <a:pPr algn="just"/>
            <a:r>
              <a:rPr lang="tr-TR" sz="2000" dirty="0"/>
              <a:t>       Bakteriler; basit bir hücre yapısına sahiptir. </a:t>
            </a:r>
          </a:p>
          <a:p>
            <a:pPr algn="just"/>
            <a:r>
              <a:rPr lang="tr-TR" sz="2000" dirty="0"/>
              <a:t>       Bakterilerin çeşitli şekilleri vardır (yuvarlak, spiral şekilli, çubuksu).  </a:t>
            </a:r>
          </a:p>
          <a:p>
            <a:pPr algn="just"/>
            <a:r>
              <a:rPr lang="tr-TR" sz="2000" dirty="0"/>
              <a:t>       Bazı bakterilerin şekilleri değişken olup bunlara </a:t>
            </a:r>
            <a:r>
              <a:rPr lang="tr-TR" sz="2000" dirty="0" err="1"/>
              <a:t>pleomorfik</a:t>
            </a:r>
            <a:r>
              <a:rPr lang="tr-TR" sz="2000" dirty="0"/>
              <a:t> (çok şekilli) denir. </a:t>
            </a:r>
          </a:p>
          <a:p>
            <a:pPr algn="just"/>
            <a:r>
              <a:rPr lang="tr-TR" sz="2000" dirty="0"/>
              <a:t>       Bakterilerin şeklini, katı hücre duvarı belirler. </a:t>
            </a:r>
          </a:p>
          <a:p>
            <a:pPr algn="just"/>
            <a:r>
              <a:rPr lang="tr-TR" sz="2000" dirty="0"/>
              <a:t>       Bakterilere her ortamda rastlamak mümkündür. Toprakta, deniz suyunda, okyanusun derinliklerinde, yer kabuğunda, deride, hayvanların bağırsaklarında, asitli sıcak su kaynaklarında, radyoaktif atıklarda üreyebilen tipleri vardır. </a:t>
            </a:r>
          </a:p>
          <a:p>
            <a:pPr algn="just"/>
            <a:r>
              <a:rPr lang="tr-TR" sz="2000" dirty="0"/>
              <a:t>  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83568" y="1124745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BAKTERİLER</a:t>
            </a:r>
          </a:p>
          <a:p>
            <a:pPr algn="just"/>
            <a:r>
              <a:rPr lang="tr-TR" dirty="0"/>
              <a:t>           </a:t>
            </a:r>
            <a:r>
              <a:rPr lang="tr-TR" sz="2000" dirty="0"/>
              <a:t>İnsan vücudunda bulunan bakteri sayısı, insan hücresi sayısının on katı kadardır. </a:t>
            </a:r>
          </a:p>
          <a:p>
            <a:pPr algn="just"/>
            <a:r>
              <a:rPr lang="tr-TR" sz="2000" dirty="0"/>
              <a:t>            Özellikle, deride ve sindirim yolu içinde çok sayıda bakteri bulunur.</a:t>
            </a:r>
          </a:p>
          <a:p>
            <a:pPr algn="just"/>
            <a:r>
              <a:rPr lang="tr-TR" sz="2000" dirty="0"/>
              <a:t>            Bunların büyük bir çoğunluğu bağışıklık sisteminin koruyucu etkisiyle zararsızdır. </a:t>
            </a:r>
          </a:p>
          <a:p>
            <a:pPr algn="just"/>
            <a:r>
              <a:rPr lang="tr-TR" sz="2000" dirty="0"/>
              <a:t>            Bir kısmı da faydalı (</a:t>
            </a:r>
            <a:r>
              <a:rPr lang="tr-TR" sz="2000" dirty="0" err="1"/>
              <a:t>probiyotik</a:t>
            </a:r>
            <a:r>
              <a:rPr lang="tr-TR" sz="2000" dirty="0"/>
              <a:t>) olsalar da bazı bakteriler, patojendir ve </a:t>
            </a:r>
            <a:r>
              <a:rPr lang="tr-TR" sz="2000" dirty="0" err="1"/>
              <a:t>enfeksiyöz</a:t>
            </a:r>
            <a:r>
              <a:rPr lang="tr-TR" sz="2000" dirty="0"/>
              <a:t> hastalıklara neden olur.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b="1" dirty="0">
                <a:solidFill>
                  <a:srgbClr val="FF0000"/>
                </a:solidFill>
              </a:rPr>
              <a:t>            Bakteriyel enfeksiyonların tedavisinde antibiyotikler kullanılır. Bu nedenle antibiyotik direnci yaygınlaşmaktadır.</a:t>
            </a:r>
          </a:p>
          <a:p>
            <a:pPr algn="just"/>
            <a:r>
              <a:rPr lang="tr-TR" sz="2000" b="1" dirty="0">
                <a:solidFill>
                  <a:srgbClr val="FF0000"/>
                </a:solidFill>
              </a:rPr>
              <a:t>           </a:t>
            </a:r>
            <a:r>
              <a:rPr lang="tr-TR" sz="2000" dirty="0"/>
              <a:t>Endüstride bakteriler, atık su arıtması, peynir ve yoğurt üretimi, </a:t>
            </a:r>
            <a:r>
              <a:rPr lang="tr-TR" sz="2000" dirty="0" err="1"/>
              <a:t>biyoteknoloji</a:t>
            </a:r>
            <a:r>
              <a:rPr lang="tr-TR" sz="2000" dirty="0"/>
              <a:t>, antibiyotik ve diğer kimyasalların imalatında önemli rol oynar.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1926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2987824" y="5013176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BAKTERİLER </a:t>
            </a:r>
            <a:endParaRPr lang="tr-TR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27584" y="980728"/>
            <a:ext cx="763284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sz="2400" b="1" dirty="0">
                <a:solidFill>
                  <a:srgbClr val="FF0000"/>
                </a:solidFill>
              </a:rPr>
              <a:t>Bakteri hücre yapısında bulunan başlıca oluşumlar: </a:t>
            </a:r>
          </a:p>
          <a:p>
            <a:r>
              <a:rPr lang="tr-TR" dirty="0"/>
              <a:t>           </a:t>
            </a:r>
            <a:r>
              <a:rPr lang="tr-TR" sz="2000" dirty="0"/>
              <a:t>*Çekirdek,</a:t>
            </a:r>
          </a:p>
          <a:p>
            <a:r>
              <a:rPr lang="tr-TR" sz="2000" dirty="0"/>
              <a:t>           *Sitoplazma,</a:t>
            </a:r>
          </a:p>
          <a:p>
            <a:r>
              <a:rPr lang="tr-TR" sz="2000" dirty="0"/>
              <a:t>           *</a:t>
            </a:r>
            <a:r>
              <a:rPr lang="tr-TR" sz="2000" dirty="0" err="1"/>
              <a:t>Sitoplazmik</a:t>
            </a:r>
            <a:r>
              <a:rPr lang="tr-TR" sz="2000" dirty="0"/>
              <a:t> </a:t>
            </a:r>
            <a:r>
              <a:rPr lang="tr-TR" sz="2000" dirty="0" err="1"/>
              <a:t>membran</a:t>
            </a:r>
            <a:r>
              <a:rPr lang="tr-TR" sz="2000" dirty="0"/>
              <a:t> </a:t>
            </a:r>
          </a:p>
          <a:p>
            <a:r>
              <a:rPr lang="tr-TR" sz="2000" dirty="0"/>
              <a:t>           *Hücre duvarıdır. </a:t>
            </a:r>
          </a:p>
          <a:p>
            <a:endParaRPr lang="tr-TR" sz="2000" dirty="0"/>
          </a:p>
          <a:p>
            <a:r>
              <a:rPr lang="tr-TR" sz="2000" dirty="0">
                <a:solidFill>
                  <a:srgbClr val="FF0000"/>
                </a:solidFill>
              </a:rPr>
              <a:t>Bazı bakteri hücrelerinde ayrıca</a:t>
            </a:r>
          </a:p>
          <a:p>
            <a:r>
              <a:rPr lang="tr-TR" sz="2000" dirty="0"/>
              <a:t>           *Kapsül, </a:t>
            </a:r>
          </a:p>
          <a:p>
            <a:r>
              <a:rPr lang="tr-TR" sz="2000" dirty="0"/>
              <a:t>           *Kirpik,</a:t>
            </a:r>
          </a:p>
          <a:p>
            <a:r>
              <a:rPr lang="tr-TR" sz="2000" dirty="0"/>
              <a:t>           *</a:t>
            </a:r>
            <a:r>
              <a:rPr lang="tr-TR" sz="2000" dirty="0" err="1"/>
              <a:t>Pilus</a:t>
            </a:r>
            <a:r>
              <a:rPr lang="tr-TR" sz="2000" dirty="0"/>
              <a:t>,</a:t>
            </a:r>
          </a:p>
          <a:p>
            <a:r>
              <a:rPr lang="tr-TR" sz="2000" dirty="0"/>
              <a:t>           *Spor, </a:t>
            </a:r>
          </a:p>
          <a:p>
            <a:r>
              <a:rPr lang="tr-TR" sz="2000" dirty="0"/>
              <a:t>           *</a:t>
            </a:r>
            <a:r>
              <a:rPr lang="tr-TR" sz="2000" dirty="0" err="1"/>
              <a:t>Plazmid</a:t>
            </a:r>
            <a:r>
              <a:rPr lang="tr-TR" sz="2000" dirty="0"/>
              <a:t> gibi oluşumlar da bulunur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11560" y="836712"/>
            <a:ext cx="77768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MİKROBİYOLOJİ</a:t>
            </a:r>
            <a:endParaRPr lang="tr-TR" dirty="0"/>
          </a:p>
          <a:p>
            <a:r>
              <a:rPr lang="tr-TR" dirty="0"/>
              <a:t>Mikroorganizmaların yaşam koşullarını esas olarak inceleyen bilim dalıdır. </a:t>
            </a:r>
          </a:p>
          <a:p>
            <a:endParaRPr lang="tr-TR" dirty="0"/>
          </a:p>
          <a:p>
            <a:endParaRPr lang="tr-TR" dirty="0"/>
          </a:p>
          <a:p>
            <a:pPr algn="just"/>
            <a:r>
              <a:rPr lang="tr-TR" dirty="0"/>
              <a:t>              İnsan vücudunda çeşitli hastalıklara neden olan mikroorganizmalar vücut yüzeyinde, çeşitli organ boşluklarında, derin dokularda bulunabildiği gibi çevremizdeki eşyalarda, havada, suda, toprakta yaygın olarak bulunur. </a:t>
            </a:r>
          </a:p>
          <a:p>
            <a:endParaRPr lang="tr-TR" dirty="0"/>
          </a:p>
          <a:p>
            <a:r>
              <a:rPr lang="tr-TR" dirty="0"/>
              <a:t>Mikrobiyoloji, geniş kapsamlı bir bilim dalı olup birçok bölümlere ayrılır.  </a:t>
            </a:r>
          </a:p>
          <a:p>
            <a:r>
              <a:rPr lang="tr-TR" dirty="0"/>
              <a:t>           Bunların başlıcalar; </a:t>
            </a:r>
          </a:p>
          <a:p>
            <a:r>
              <a:rPr lang="tr-TR" dirty="0">
                <a:solidFill>
                  <a:srgbClr val="FF0000"/>
                </a:solidFill>
              </a:rPr>
              <a:t>                       *Tıbbi mikrobiyoloji, </a:t>
            </a:r>
          </a:p>
          <a:p>
            <a:r>
              <a:rPr lang="tr-TR" dirty="0"/>
              <a:t>                               </a:t>
            </a:r>
            <a:r>
              <a:rPr lang="tr-TR" dirty="0">
                <a:solidFill>
                  <a:schemeClr val="tx2"/>
                </a:solidFill>
              </a:rPr>
              <a:t>*Besin mikrobiyolojisi, </a:t>
            </a:r>
          </a:p>
          <a:p>
            <a:r>
              <a:rPr lang="tr-TR" dirty="0">
                <a:solidFill>
                  <a:schemeClr val="accent3">
                    <a:lumMod val="75000"/>
                  </a:schemeClr>
                </a:solidFill>
              </a:rPr>
              <a:t>                                       * Su mikrobiyolojisi, </a:t>
            </a:r>
          </a:p>
          <a:p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*Endüstriyel mikrobiyoloji, </a:t>
            </a:r>
          </a:p>
          <a:p>
            <a:r>
              <a:rPr lang="tr-TR" dirty="0">
                <a:solidFill>
                  <a:srgbClr val="C00000"/>
                </a:solidFill>
              </a:rPr>
              <a:t>                                                         *Tarım ve toprak mikrobiyolojisi, </a:t>
            </a:r>
          </a:p>
          <a:p>
            <a:r>
              <a:rPr lang="tr-TR" dirty="0"/>
              <a:t>                                                                 </a:t>
            </a:r>
            <a:r>
              <a:rPr lang="tr-TR" dirty="0">
                <a:solidFill>
                  <a:srgbClr val="7030A0"/>
                </a:solidFill>
              </a:rPr>
              <a:t>*Atmosfer ve uzay mikrobiyolojisidir. </a:t>
            </a: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1052736"/>
            <a:ext cx="637222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2195736" y="5460326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BAKTERİ HÜCRESİNİN YAPISI 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99592" y="764704"/>
            <a:ext cx="7128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ÇEKİRDEK (NUCLEUS, KROMOZOM, DNA):</a:t>
            </a:r>
          </a:p>
          <a:p>
            <a:pPr algn="ctr"/>
            <a:endParaRPr lang="tr-TR" sz="2400" b="1" dirty="0">
              <a:solidFill>
                <a:srgbClr val="FF0000"/>
              </a:solidFill>
            </a:endParaRPr>
          </a:p>
          <a:p>
            <a:pPr algn="just"/>
            <a:r>
              <a:rPr lang="tr-TR" sz="2000" dirty="0">
                <a:solidFill>
                  <a:srgbClr val="FF0000"/>
                </a:solidFill>
              </a:rPr>
              <a:t>         </a:t>
            </a:r>
            <a:r>
              <a:rPr lang="tr-TR" sz="2000" dirty="0"/>
              <a:t>Bakterinin orta kısmında, yumak halinde bir tek kromozomdan meydana gelmiş bir çekirdek bulunur.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          Bu kromozomun yapısı, DNA molekülünden oluşur. Kromozomun etrafında bir çekirdek zarı yoktur.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         Kromozom yumağı bir ucu ile hücre zarında bulunan mezozoma bağlıdır.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       </a:t>
            </a:r>
            <a:r>
              <a:rPr lang="tr-TR" sz="2000" dirty="0">
                <a:solidFill>
                  <a:srgbClr val="C00000"/>
                </a:solidFill>
              </a:rPr>
              <a:t>ÇEKİRDEK KALITSAL (GENETİK) ÖZELLİKLERİ TAŞIR.</a:t>
            </a:r>
          </a:p>
          <a:p>
            <a:pPr algn="just"/>
            <a:endParaRPr lang="tr-TR" sz="2000" dirty="0">
              <a:solidFill>
                <a:srgbClr val="C00000"/>
              </a:solidFill>
            </a:endParaRPr>
          </a:p>
          <a:p>
            <a:pPr algn="just"/>
            <a:r>
              <a:rPr lang="tr-TR" sz="2000" dirty="0"/>
              <a:t>       Özellikler, yavru hücrelere geçer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755576" y="1052736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Sitoplazma (</a:t>
            </a:r>
            <a:r>
              <a:rPr lang="tr-TR" sz="2400" b="1" dirty="0" err="1">
                <a:solidFill>
                  <a:srgbClr val="FF0000"/>
                </a:solidFill>
              </a:rPr>
              <a:t>Cytoplasm</a:t>
            </a:r>
            <a:r>
              <a:rPr lang="tr-TR" sz="2400" b="1" dirty="0">
                <a:solidFill>
                  <a:srgbClr val="FF0000"/>
                </a:solidFill>
              </a:rPr>
              <a:t>): </a:t>
            </a:r>
          </a:p>
          <a:p>
            <a:pPr algn="ctr"/>
            <a:endParaRPr lang="tr-TR" sz="2400" b="1" dirty="0">
              <a:solidFill>
                <a:srgbClr val="FF0000"/>
              </a:solidFill>
            </a:endParaRPr>
          </a:p>
          <a:p>
            <a:pPr algn="just"/>
            <a:r>
              <a:rPr lang="tr-TR" sz="2000" dirty="0"/>
              <a:t>              Hücre zarının (</a:t>
            </a:r>
            <a:r>
              <a:rPr lang="tr-TR" sz="2000" dirty="0" err="1"/>
              <a:t>sitoplazmik</a:t>
            </a:r>
            <a:r>
              <a:rPr lang="tr-TR" sz="2000" dirty="0"/>
              <a:t> zarın) iç kısmında yer alır.  </a:t>
            </a:r>
          </a:p>
          <a:p>
            <a:pPr algn="just"/>
            <a:r>
              <a:rPr lang="tr-TR" sz="2000" dirty="0"/>
              <a:t>       </a:t>
            </a:r>
          </a:p>
          <a:p>
            <a:pPr algn="just"/>
            <a:r>
              <a:rPr lang="tr-TR" sz="2000" dirty="0"/>
              <a:t>             Saydam, hafif yapışkan kıvamda, homojen bir yapıya sahiptir.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             Sitoplazma içinde çok sayıda RNA yapısında ribozomlar bulunur. </a:t>
            </a:r>
          </a:p>
          <a:p>
            <a:pPr algn="just"/>
            <a:r>
              <a:rPr lang="tr-TR" sz="2000" dirty="0"/>
              <a:t>            Ribozomlar bakteriler için gerekli olan protein ve enzimlerin sentez yeridir. </a:t>
            </a:r>
          </a:p>
          <a:p>
            <a:endParaRPr lang="tr-TR" sz="2000" dirty="0"/>
          </a:p>
          <a:p>
            <a:r>
              <a:rPr lang="tr-TR" sz="2000" dirty="0"/>
              <a:t>             Sitoplazmada bulunan bir başka oluşum da </a:t>
            </a:r>
            <a:r>
              <a:rPr lang="tr-TR" sz="2000" dirty="0" err="1"/>
              <a:t>plazmidlerdir</a:t>
            </a:r>
            <a:r>
              <a:rPr lang="tr-TR" sz="2000" dirty="0"/>
              <a:t>. </a:t>
            </a:r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99592" y="620688"/>
            <a:ext cx="7488832" cy="637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algn="ctr"/>
            <a:r>
              <a:rPr lang="tr-TR" sz="2000" b="1" dirty="0">
                <a:solidFill>
                  <a:srgbClr val="FF0000"/>
                </a:solidFill>
              </a:rPr>
              <a:t>HÜCRE ZARI </a:t>
            </a:r>
          </a:p>
          <a:p>
            <a:r>
              <a:rPr lang="tr-TR" sz="2000" b="1" dirty="0">
                <a:solidFill>
                  <a:srgbClr val="FF0000"/>
                </a:solidFill>
              </a:rPr>
              <a:t>                       (</a:t>
            </a:r>
            <a:r>
              <a:rPr lang="tr-TR" sz="2000" b="1" dirty="0" err="1">
                <a:solidFill>
                  <a:srgbClr val="FF0000"/>
                </a:solidFill>
              </a:rPr>
              <a:t>Cytoplasmic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membrane</a:t>
            </a:r>
            <a:r>
              <a:rPr lang="tr-TR" sz="2000" b="1" dirty="0">
                <a:solidFill>
                  <a:srgbClr val="FF0000"/>
                </a:solidFill>
              </a:rPr>
              <a:t>, </a:t>
            </a:r>
            <a:r>
              <a:rPr lang="tr-TR" sz="2000" b="1" dirty="0" err="1">
                <a:solidFill>
                  <a:srgbClr val="FF0000"/>
                </a:solidFill>
              </a:rPr>
              <a:t>sitoplazmik</a:t>
            </a:r>
            <a:r>
              <a:rPr lang="tr-TR" sz="2000" b="1" dirty="0">
                <a:solidFill>
                  <a:srgbClr val="FF0000"/>
                </a:solidFill>
              </a:rPr>
              <a:t> zar):                                                                    </a:t>
            </a:r>
            <a:r>
              <a:rPr lang="tr-TR" sz="2000" dirty="0"/>
              <a:t>Sitoplazmanın etrafında, onu kese gibi saran zardır.</a:t>
            </a:r>
          </a:p>
          <a:p>
            <a:r>
              <a:rPr lang="tr-TR" sz="2000" dirty="0"/>
              <a:t> Sitoplazma zarından sitoplazmaya doğru uzanan girintili çıkıntılı   uzantılara </a:t>
            </a:r>
            <a:r>
              <a:rPr lang="tr-TR" sz="2000" dirty="0">
                <a:solidFill>
                  <a:srgbClr val="FF0000"/>
                </a:solidFill>
              </a:rPr>
              <a:t>mezozom </a:t>
            </a:r>
            <a:r>
              <a:rPr lang="tr-TR" sz="2000" dirty="0"/>
              <a:t>adı verilir. </a:t>
            </a:r>
          </a:p>
          <a:p>
            <a:r>
              <a:rPr lang="tr-TR" sz="2000" dirty="0"/>
              <a:t>Mezozom, sitoplazma zarı ile aynı görevi görür ve bakteri bölünmelerinde önemli rol oynar. </a:t>
            </a:r>
          </a:p>
          <a:p>
            <a:endParaRPr lang="tr-TR" sz="2000" dirty="0"/>
          </a:p>
          <a:p>
            <a:pPr algn="ctr"/>
            <a:r>
              <a:rPr lang="tr-TR" sz="2000" dirty="0" err="1">
                <a:solidFill>
                  <a:srgbClr val="FF0000"/>
                </a:solidFill>
              </a:rPr>
              <a:t>Sitoplazmik</a:t>
            </a:r>
            <a:r>
              <a:rPr lang="tr-TR" sz="2000" dirty="0">
                <a:solidFill>
                  <a:srgbClr val="FF0000"/>
                </a:solidFill>
              </a:rPr>
              <a:t> zarın çeşitli görevleri vardır, bunlar: </a:t>
            </a:r>
          </a:p>
          <a:p>
            <a:pPr algn="just"/>
            <a:r>
              <a:rPr lang="tr-TR" sz="2000" dirty="0"/>
              <a:t> *</a:t>
            </a:r>
            <a:r>
              <a:rPr lang="tr-TR" sz="2000" dirty="0" err="1"/>
              <a:t>Selektif</a:t>
            </a:r>
            <a:r>
              <a:rPr lang="tr-TR" sz="2000" dirty="0"/>
              <a:t> </a:t>
            </a:r>
            <a:r>
              <a:rPr lang="tr-TR" sz="2000" dirty="0" err="1"/>
              <a:t>permeabilite</a:t>
            </a:r>
            <a:r>
              <a:rPr lang="tr-TR" sz="2000" dirty="0"/>
              <a:t> (seçici geçirgen) özelliği olup bakteri hücresi ile dış ortam arasında madde taşıyıcılığı görevini yürütür; metabolizma artıklarını da dışarı verir. </a:t>
            </a:r>
          </a:p>
          <a:p>
            <a:pPr algn="just"/>
            <a:r>
              <a:rPr lang="tr-TR" sz="2000" dirty="0"/>
              <a:t> *Hücre içi basıncı sabit tutar.(Hücre içi </a:t>
            </a:r>
            <a:r>
              <a:rPr lang="tr-TR" sz="2000" dirty="0" err="1"/>
              <a:t>ozmotik</a:t>
            </a:r>
            <a:r>
              <a:rPr lang="tr-TR" sz="2000" dirty="0"/>
              <a:t> basıncı ayarlar.) </a:t>
            </a:r>
          </a:p>
          <a:p>
            <a:pPr algn="just"/>
            <a:r>
              <a:rPr lang="tr-TR" sz="2000" dirty="0"/>
              <a:t> *Solunum işlevi de bu zarda meydana gelir. </a:t>
            </a:r>
          </a:p>
          <a:p>
            <a:pPr algn="just"/>
            <a:r>
              <a:rPr lang="tr-TR" sz="2000" dirty="0"/>
              <a:t> *Besin parçalayıcı enzimler salgılayıp hücre içine alır. Besinleri parçalayarak sindirim işlevlerine yardımcı olur. </a:t>
            </a:r>
          </a:p>
          <a:p>
            <a:pPr algn="just"/>
            <a:r>
              <a:rPr lang="tr-TR" sz="2000" dirty="0"/>
              <a:t> *Duyusal reseptörleri taşır. </a:t>
            </a:r>
          </a:p>
          <a:p>
            <a:pPr algn="just"/>
            <a:endParaRPr lang="tr-TR" dirty="0"/>
          </a:p>
          <a:p>
            <a:pPr algn="just"/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11560" y="764704"/>
            <a:ext cx="784887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HÜCRE DUVARI:</a:t>
            </a:r>
          </a:p>
          <a:p>
            <a:pPr algn="ctr"/>
            <a:endParaRPr lang="tr-TR" sz="2400" b="1" dirty="0">
              <a:solidFill>
                <a:srgbClr val="FF0000"/>
              </a:solidFill>
            </a:endParaRPr>
          </a:p>
          <a:p>
            <a:r>
              <a:rPr lang="tr-TR" sz="2000" b="1" dirty="0"/>
              <a:t>                </a:t>
            </a:r>
            <a:r>
              <a:rPr lang="tr-TR" sz="2000" dirty="0"/>
              <a:t>Sitoplazma zarını çevreleyen, bakteriye şeklini veren sağlam ve dirençli bir yapıdır. </a:t>
            </a:r>
          </a:p>
          <a:p>
            <a:endParaRPr lang="tr-TR" sz="2000" dirty="0"/>
          </a:p>
          <a:p>
            <a:r>
              <a:rPr lang="tr-TR" sz="2000" dirty="0"/>
              <a:t>              Hücre duvarının bütünlüğü bozulursa bakteri ölür.</a:t>
            </a:r>
          </a:p>
          <a:p>
            <a:endParaRPr lang="tr-TR" sz="2000" dirty="0"/>
          </a:p>
          <a:p>
            <a:r>
              <a:rPr lang="tr-TR" sz="2000" dirty="0"/>
              <a:t>              </a:t>
            </a:r>
            <a:r>
              <a:rPr lang="tr-TR" sz="2000" dirty="0" err="1"/>
              <a:t>Selektif</a:t>
            </a:r>
            <a:r>
              <a:rPr lang="tr-TR" sz="2000" dirty="0"/>
              <a:t> </a:t>
            </a:r>
            <a:r>
              <a:rPr lang="tr-TR" sz="2000" dirty="0" err="1"/>
              <a:t>semipermeable</a:t>
            </a:r>
            <a:r>
              <a:rPr lang="tr-TR" sz="2000" dirty="0"/>
              <a:t> (seçici yarı geçirgen) özelliğiyle hücre için gerekli maddeleri dışarıdan alır; içerde biriken zararlı maddeleri dışarı atar.</a:t>
            </a:r>
          </a:p>
          <a:p>
            <a:r>
              <a:rPr lang="tr-TR" sz="2000" dirty="0"/>
              <a:t>                 </a:t>
            </a:r>
          </a:p>
          <a:p>
            <a:r>
              <a:rPr lang="tr-TR" sz="2000" dirty="0"/>
              <a:t>              Bakteri hücre duvarının, hücre bölünmesinde de önemi fazladır.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27584" y="751344"/>
            <a:ext cx="75608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KAPSÜL</a:t>
            </a:r>
          </a:p>
          <a:p>
            <a:r>
              <a:rPr lang="tr-TR" sz="2000" dirty="0"/>
              <a:t>            Bazı bakterilerde bulunan bakteri duvarını dıştan çevreleyen, jel kıvamında, bakteri hücresinin en dış kısmını oluşturan bölümdür.  </a:t>
            </a:r>
          </a:p>
          <a:p>
            <a:r>
              <a:rPr lang="tr-TR" sz="2000" dirty="0"/>
              <a:t>            Bakteri, mutasyonla veya uygunsuz ortamlarda kapsülünü kaybedebilir.</a:t>
            </a:r>
          </a:p>
          <a:p>
            <a:r>
              <a:rPr lang="tr-TR" sz="2000" dirty="0"/>
              <a:t>            Kapsülünü kaybeden bakteriler, yaşamını sürdürür. </a:t>
            </a:r>
          </a:p>
          <a:p>
            <a:r>
              <a:rPr lang="tr-TR" sz="2000" dirty="0"/>
              <a:t>            Kapsül bakterinin yaşamı için gerekli değildir. </a:t>
            </a:r>
          </a:p>
          <a:p>
            <a:r>
              <a:rPr lang="tr-TR" sz="2000" dirty="0"/>
              <a:t>           Gevşek bir yapıya sahip olduğu için bakteri zarının geçirgenliğini engellemez. </a:t>
            </a:r>
          </a:p>
          <a:p>
            <a:endParaRPr lang="tr-TR" sz="2000" dirty="0"/>
          </a:p>
          <a:p>
            <a:r>
              <a:rPr lang="tr-TR" sz="2000" dirty="0">
                <a:solidFill>
                  <a:srgbClr val="FF0000"/>
                </a:solidFill>
              </a:rPr>
              <a:t>           Kapsülün bazı görevleri vardır, bunlar: </a:t>
            </a:r>
          </a:p>
          <a:p>
            <a:r>
              <a:rPr lang="tr-TR" sz="2000" dirty="0"/>
              <a:t>  *Bakteri </a:t>
            </a:r>
            <a:r>
              <a:rPr lang="tr-TR" sz="2000" dirty="0" err="1"/>
              <a:t>virulansını</a:t>
            </a:r>
            <a:r>
              <a:rPr lang="tr-TR" sz="2000" dirty="0"/>
              <a:t> (hastalık yapma yeteneğini) artırır. </a:t>
            </a:r>
          </a:p>
          <a:p>
            <a:r>
              <a:rPr lang="tr-TR" sz="2000" dirty="0"/>
              <a:t>  *Bakteriyi, fagositoza karşı korur. </a:t>
            </a:r>
          </a:p>
          <a:p>
            <a:r>
              <a:rPr lang="tr-TR" sz="2000" dirty="0"/>
              <a:t>  *Bakteriye, </a:t>
            </a:r>
            <a:r>
              <a:rPr lang="tr-TR" sz="2000" dirty="0" err="1"/>
              <a:t>antijenik</a:t>
            </a:r>
            <a:r>
              <a:rPr lang="tr-TR" sz="2000" dirty="0"/>
              <a:t> özellik kazandırır</a:t>
            </a:r>
            <a:r>
              <a:rPr lang="tr-TR" dirty="0"/>
              <a:t>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11560" y="620688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SPOR</a:t>
            </a:r>
          </a:p>
          <a:p>
            <a:pPr algn="just"/>
            <a:r>
              <a:rPr lang="tr-TR" sz="2000" dirty="0"/>
              <a:t>          Basil şeklindeki bazı bakterilerin sitoplazmaları içinde, bakteriler için uygun olmayan çevre şartlarında oluşur. Bakterinin spor oluşturup oluşturmayacağı genetik yapısında belirlenmiştir. 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              Bakteriler; bulunduğu ortamdaki besin yetersizliği, oksijenin varlığı ya da yokluğu, kuruluk, sıcaklık, kimyasal maddeler, ışınlar gibi olumsuz şartlarda </a:t>
            </a:r>
            <a:r>
              <a:rPr lang="tr-TR" sz="2000" dirty="0" err="1"/>
              <a:t>vegetatif</a:t>
            </a:r>
            <a:r>
              <a:rPr lang="tr-TR" sz="2000" dirty="0"/>
              <a:t> (bakterinin üreyen, beslenen şekli) halden sporlu hale geçer.  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              Sporlu bakteri, bir bakıma dinlenme halindedir. </a:t>
            </a:r>
            <a:r>
              <a:rPr lang="tr-TR" sz="2000" dirty="0" err="1"/>
              <a:t>Metabolik</a:t>
            </a:r>
            <a:r>
              <a:rPr lang="tr-TR" sz="2000" dirty="0"/>
              <a:t> bakımdan aktif değildir, bakteride bu dönem üreme gerçekleşmez; sadece canlılığın devamını sağlar. 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             Bakterinin fiziksel, kimyasal ve diğer çevre etkilerine karşı dayanıklı olmasını sağlar.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11560" y="692696"/>
            <a:ext cx="7776864" cy="5560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KİRPİK (KAMÇI, FLAGELLA)</a:t>
            </a:r>
          </a:p>
          <a:p>
            <a:pPr algn="just"/>
            <a:r>
              <a:rPr lang="tr-TR" sz="2000" dirty="0"/>
              <a:t>          Değişik sayıda, iplik şeklinde uzantılar olup hareket </a:t>
            </a:r>
            <a:r>
              <a:rPr lang="tr-TR" sz="2000" dirty="0" err="1"/>
              <a:t>organelleridir</a:t>
            </a:r>
            <a:r>
              <a:rPr lang="tr-TR" sz="2000" dirty="0"/>
              <a:t>.</a:t>
            </a:r>
          </a:p>
          <a:p>
            <a:pPr algn="just"/>
            <a:r>
              <a:rPr lang="tr-TR" sz="2000" dirty="0"/>
              <a:t>          Bakteriler kirpiklerin dalgalanmasıyla hareket eder. </a:t>
            </a:r>
          </a:p>
          <a:p>
            <a:pPr algn="just"/>
            <a:r>
              <a:rPr lang="tr-TR" sz="2000" dirty="0"/>
              <a:t>          Kirpikleri sayesinde bakteriler besin kaynaklarının olduğu bölgeye daha kolay ulaşabilir. </a:t>
            </a:r>
          </a:p>
          <a:p>
            <a:pPr algn="just"/>
            <a:r>
              <a:rPr lang="tr-TR" sz="2400" dirty="0">
                <a:solidFill>
                  <a:srgbClr val="FF0000"/>
                </a:solidFill>
              </a:rPr>
              <a:t>         Kirpiğin şekline göre bakteriler şu isimleri alır: </a:t>
            </a:r>
          </a:p>
          <a:p>
            <a:pPr algn="just"/>
            <a:r>
              <a:rPr lang="tr-TR" sz="2000" dirty="0" err="1">
                <a:solidFill>
                  <a:srgbClr val="FF0000"/>
                </a:solidFill>
              </a:rPr>
              <a:t>Atriş</a:t>
            </a:r>
            <a:r>
              <a:rPr lang="tr-TR" sz="2000" dirty="0">
                <a:solidFill>
                  <a:srgbClr val="FF0000"/>
                </a:solidFill>
              </a:rPr>
              <a:t> (</a:t>
            </a:r>
            <a:r>
              <a:rPr lang="tr-TR" sz="2000" dirty="0" err="1">
                <a:solidFill>
                  <a:srgbClr val="FF0000"/>
                </a:solidFill>
              </a:rPr>
              <a:t>Atrichia</a:t>
            </a:r>
            <a:r>
              <a:rPr lang="tr-TR" sz="2000" dirty="0">
                <a:solidFill>
                  <a:srgbClr val="FF0000"/>
                </a:solidFill>
              </a:rPr>
              <a:t>):</a:t>
            </a:r>
            <a:r>
              <a:rPr lang="tr-TR" sz="2000" dirty="0"/>
              <a:t>Kirpiksiz bakteriler. </a:t>
            </a:r>
          </a:p>
          <a:p>
            <a:pPr algn="just"/>
            <a:r>
              <a:rPr lang="tr-TR" sz="2000" dirty="0" err="1">
                <a:solidFill>
                  <a:srgbClr val="FF0000"/>
                </a:solidFill>
              </a:rPr>
              <a:t>Monotriş</a:t>
            </a:r>
            <a:r>
              <a:rPr lang="tr-TR" sz="2000" dirty="0">
                <a:solidFill>
                  <a:srgbClr val="FF0000"/>
                </a:solidFill>
              </a:rPr>
              <a:t> (</a:t>
            </a:r>
            <a:r>
              <a:rPr lang="tr-TR" sz="2000" dirty="0" err="1">
                <a:solidFill>
                  <a:srgbClr val="FF0000"/>
                </a:solidFill>
              </a:rPr>
              <a:t>Monotrichia</a:t>
            </a:r>
            <a:r>
              <a:rPr lang="tr-TR" sz="2000" dirty="0">
                <a:solidFill>
                  <a:srgbClr val="FF0000"/>
                </a:solidFill>
              </a:rPr>
              <a:t>)</a:t>
            </a:r>
            <a:r>
              <a:rPr lang="tr-TR" sz="2000" dirty="0"/>
              <a:t>:Sadece bir kutbunda kirpik bulunan bakteriler. </a:t>
            </a:r>
          </a:p>
          <a:p>
            <a:pPr algn="just"/>
            <a:r>
              <a:rPr lang="tr-TR" sz="2000" dirty="0" err="1">
                <a:solidFill>
                  <a:srgbClr val="FF0000"/>
                </a:solidFill>
              </a:rPr>
              <a:t>Amfitriş</a:t>
            </a:r>
            <a:r>
              <a:rPr lang="tr-TR" sz="2000" dirty="0">
                <a:solidFill>
                  <a:srgbClr val="FF0000"/>
                </a:solidFill>
              </a:rPr>
              <a:t> (</a:t>
            </a:r>
            <a:r>
              <a:rPr lang="tr-TR" sz="2000" dirty="0" err="1">
                <a:solidFill>
                  <a:srgbClr val="FF0000"/>
                </a:solidFill>
              </a:rPr>
              <a:t>Amphytrichia</a:t>
            </a:r>
            <a:r>
              <a:rPr lang="tr-TR" sz="2000" dirty="0">
                <a:solidFill>
                  <a:srgbClr val="FF0000"/>
                </a:solidFill>
              </a:rPr>
              <a:t>):</a:t>
            </a:r>
            <a:r>
              <a:rPr lang="tr-TR" sz="2000" dirty="0"/>
              <a:t>Her iki tarafında birer kirpik bulunan bakteriler. </a:t>
            </a:r>
          </a:p>
          <a:p>
            <a:pPr algn="just"/>
            <a:r>
              <a:rPr lang="tr-TR" sz="2000" dirty="0" err="1">
                <a:solidFill>
                  <a:srgbClr val="FF0000"/>
                </a:solidFill>
              </a:rPr>
              <a:t>Lofotriş</a:t>
            </a:r>
            <a:r>
              <a:rPr lang="tr-TR" sz="2000" dirty="0">
                <a:solidFill>
                  <a:srgbClr val="FF0000"/>
                </a:solidFill>
              </a:rPr>
              <a:t> (</a:t>
            </a:r>
            <a:r>
              <a:rPr lang="tr-TR" sz="2000" dirty="0" err="1">
                <a:solidFill>
                  <a:srgbClr val="FF0000"/>
                </a:solidFill>
              </a:rPr>
              <a:t>Lophotrichia</a:t>
            </a:r>
            <a:r>
              <a:rPr lang="tr-TR" sz="2000" dirty="0">
                <a:solidFill>
                  <a:srgbClr val="FF0000"/>
                </a:solidFill>
              </a:rPr>
              <a:t>):</a:t>
            </a:r>
            <a:r>
              <a:rPr lang="tr-TR" sz="2000" dirty="0"/>
              <a:t>Bir ya da iki kutbunda, püskül şeklinde çok sayıda kirpik bulunan bakterilerdir. </a:t>
            </a:r>
          </a:p>
          <a:p>
            <a:pPr algn="just"/>
            <a:r>
              <a:rPr lang="tr-TR" sz="2000" dirty="0" err="1">
                <a:solidFill>
                  <a:srgbClr val="FF0000"/>
                </a:solidFill>
              </a:rPr>
              <a:t>Peritriş</a:t>
            </a:r>
            <a:r>
              <a:rPr lang="tr-TR" sz="2000" dirty="0">
                <a:solidFill>
                  <a:srgbClr val="FF0000"/>
                </a:solidFill>
              </a:rPr>
              <a:t> (</a:t>
            </a:r>
            <a:r>
              <a:rPr lang="tr-TR" sz="2000" dirty="0" err="1">
                <a:solidFill>
                  <a:srgbClr val="FF0000"/>
                </a:solidFill>
              </a:rPr>
              <a:t>Peritrichia</a:t>
            </a:r>
            <a:r>
              <a:rPr lang="tr-TR" sz="2000" dirty="0">
                <a:solidFill>
                  <a:srgbClr val="FF0000"/>
                </a:solidFill>
              </a:rPr>
              <a:t>): </a:t>
            </a:r>
            <a:r>
              <a:rPr lang="tr-TR" sz="2000" dirty="0"/>
              <a:t>Bakteri vücudunun tüm çevresinde kirpik bulunan bakterilerdir.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11560" y="836712"/>
            <a:ext cx="784887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PİLUS (FİMBRİA)</a:t>
            </a:r>
          </a:p>
          <a:p>
            <a:pPr algn="ctr"/>
            <a:endParaRPr lang="tr-TR" sz="2400" b="1" dirty="0">
              <a:solidFill>
                <a:srgbClr val="FF0000"/>
              </a:solidFill>
            </a:endParaRPr>
          </a:p>
          <a:p>
            <a:pPr algn="just"/>
            <a:r>
              <a:rPr lang="tr-TR" sz="2000" dirty="0"/>
              <a:t>        Hareketli, hareketsiz tüm bakterilerde görülen, bakterinin her yönünden çıkan kirpiklerden daha küçük, daha ince yapıdaki uzantılardır. </a:t>
            </a:r>
          </a:p>
          <a:p>
            <a:pPr algn="just"/>
            <a:r>
              <a:rPr lang="tr-TR" sz="2000" dirty="0"/>
              <a:t>         Bakterinin hareketiyle ilgileri yoktur. </a:t>
            </a:r>
          </a:p>
          <a:p>
            <a:pPr algn="just"/>
            <a:r>
              <a:rPr lang="tr-TR" sz="2000" dirty="0"/>
              <a:t>         Bakterilerin bulundukları yere yapışmasını sağlarlar.</a:t>
            </a:r>
          </a:p>
          <a:p>
            <a:pPr algn="just"/>
            <a:r>
              <a:rPr lang="tr-TR" sz="2000" dirty="0"/>
              <a:t>        Bu özellik bakterinin beslenmesinde önemlidir. </a:t>
            </a:r>
          </a:p>
          <a:p>
            <a:pPr algn="just"/>
            <a:endParaRPr lang="tr-TR" sz="2000" dirty="0"/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PLAZMOİDLER </a:t>
            </a:r>
          </a:p>
          <a:p>
            <a:pPr algn="ctr"/>
            <a:endParaRPr lang="tr-TR" sz="2400" b="1" dirty="0">
              <a:solidFill>
                <a:srgbClr val="FF0000"/>
              </a:solidFill>
            </a:endParaRPr>
          </a:p>
          <a:p>
            <a:r>
              <a:rPr lang="tr-TR" sz="2000" dirty="0"/>
              <a:t>Bakteri hücresinde bulunması zorunlu olmayan genetik yapılardır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99592" y="836712"/>
            <a:ext cx="7128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BAKTERİLERİN MORFOLOJİK YAPISI</a:t>
            </a:r>
          </a:p>
          <a:p>
            <a:pPr algn="just"/>
            <a:r>
              <a:rPr lang="tr-TR" dirty="0"/>
              <a:t>              </a:t>
            </a:r>
            <a:r>
              <a:rPr lang="tr-TR" sz="2000" dirty="0"/>
              <a:t>Morfolojik yapı ile bakterilerin görünüm ve şekilleri ifade edilmektedir. </a:t>
            </a:r>
          </a:p>
          <a:p>
            <a:pPr algn="just"/>
            <a:r>
              <a:rPr lang="tr-TR" sz="2000" dirty="0"/>
              <a:t>           Bakteriler mikroskobik görünüm bakımından </a:t>
            </a:r>
          </a:p>
          <a:p>
            <a:pPr algn="just"/>
            <a:r>
              <a:rPr lang="tr-TR" sz="2800" dirty="0">
                <a:solidFill>
                  <a:srgbClr val="FF0000"/>
                </a:solidFill>
              </a:rPr>
              <a:t>         *koklar       *basiller       *spiraller </a:t>
            </a:r>
          </a:p>
          <a:p>
            <a:pPr algn="just"/>
            <a:r>
              <a:rPr lang="tr-TR" sz="2000" dirty="0"/>
              <a:t>                    olmak üzere üç ana grupta incelenir.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5797" y="3356992"/>
            <a:ext cx="647845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39552" y="548680"/>
            <a:ext cx="835292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/>
          </a:p>
          <a:p>
            <a:r>
              <a:rPr lang="tr-TR" sz="2800" dirty="0">
                <a:solidFill>
                  <a:srgbClr val="FF0000"/>
                </a:solidFill>
              </a:rPr>
              <a:t>            Tıbbi mikrobiyoloji</a:t>
            </a:r>
            <a:r>
              <a:rPr lang="tr-TR" dirty="0"/>
              <a:t>,</a:t>
            </a:r>
          </a:p>
          <a:p>
            <a:r>
              <a:rPr lang="tr-TR" dirty="0"/>
              <a:t> Mikroorganizmaların  özellikleri, </a:t>
            </a:r>
          </a:p>
          <a:p>
            <a:r>
              <a:rPr lang="tr-TR" dirty="0"/>
              <a:t>            yüksek canlılarla ve birbirleriyle ilişkileri, </a:t>
            </a:r>
          </a:p>
          <a:p>
            <a:r>
              <a:rPr lang="tr-TR" dirty="0"/>
              <a:t>            nerede bulundukları,</a:t>
            </a:r>
          </a:p>
          <a:p>
            <a:r>
              <a:rPr lang="tr-TR" dirty="0"/>
              <a:t>            hasta organizma veya tabiattan nasıl elde edilebileceği ve üretilebileceği gibi konulardan bahseder. </a:t>
            </a:r>
          </a:p>
          <a:p>
            <a:pPr algn="just"/>
            <a:r>
              <a:rPr lang="tr-TR" dirty="0"/>
              <a:t> Aynı zamanda karışık belirtiler veren enfeksiyon (bulaşıcı) hastalıklarının teşhisi, bu hastalıklardan korunma yolları ve bunların yaptığı salgın hastalıklarla savaşabilmenin yollarını öğreten bir bilim dalıdır. </a:t>
            </a:r>
          </a:p>
          <a:p>
            <a:endParaRPr lang="tr-TR" dirty="0"/>
          </a:p>
          <a:p>
            <a:endParaRPr lang="tr-TR" dirty="0"/>
          </a:p>
          <a:p>
            <a:r>
              <a:rPr lang="tr-TR" sz="2000" dirty="0">
                <a:solidFill>
                  <a:srgbClr val="FF0000"/>
                </a:solidFill>
              </a:rPr>
              <a:t>Tıbbi mikrobiyoloji de birçok alt bilim dallarına ayrılmıştır. Bunlar; </a:t>
            </a:r>
          </a:p>
          <a:p>
            <a:r>
              <a:rPr lang="tr-TR" dirty="0"/>
              <a:t>  *Genel mikrobiyoloji, </a:t>
            </a:r>
          </a:p>
          <a:p>
            <a:r>
              <a:rPr lang="tr-TR" dirty="0"/>
              <a:t>  *</a:t>
            </a:r>
            <a:r>
              <a:rPr lang="nb-NO" dirty="0"/>
              <a:t>Bakteriyoloji; bakterileri inceleyen bilim dalı, </a:t>
            </a:r>
          </a:p>
          <a:p>
            <a:r>
              <a:rPr lang="tr-TR" dirty="0"/>
              <a:t>  *İmmünoloji; bağışıklık bilimi, </a:t>
            </a:r>
          </a:p>
          <a:p>
            <a:r>
              <a:rPr lang="tr-TR" dirty="0"/>
              <a:t>  *Viroloji; virüsleri inceleyen bilim dalı, </a:t>
            </a:r>
          </a:p>
          <a:p>
            <a:r>
              <a:rPr lang="tr-TR" dirty="0"/>
              <a:t>  *Mikoloji; mantarları inceleyen bilim dalı, </a:t>
            </a:r>
          </a:p>
          <a:p>
            <a:r>
              <a:rPr lang="tr-TR" dirty="0"/>
              <a:t>  *</a:t>
            </a:r>
            <a:r>
              <a:rPr lang="it-IT" dirty="0"/>
              <a:t>Parazitoloji; parazitleri inceleyen bilim dalı.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11560" y="836712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KOKLAR (COCCUS) </a:t>
            </a:r>
          </a:p>
          <a:p>
            <a:pPr algn="ctr"/>
            <a:r>
              <a:rPr lang="tr-TR" dirty="0">
                <a:solidFill>
                  <a:srgbClr val="FF0000"/>
                </a:solidFill>
              </a:rPr>
              <a:t>YUVARLAK ŞEKİLLİ BAKTERİLER</a:t>
            </a:r>
            <a:endParaRPr lang="tr-TR" dirty="0"/>
          </a:p>
          <a:p>
            <a:pPr algn="just"/>
            <a:r>
              <a:rPr lang="tr-TR" sz="2000" dirty="0"/>
              <a:t>            Eni boyu birbirine yakın, yuvarlak şekilli bakterilerdir. </a:t>
            </a:r>
          </a:p>
          <a:p>
            <a:pPr algn="just"/>
            <a:r>
              <a:rPr lang="tr-TR" sz="2000" dirty="0"/>
              <a:t>            Bazıları oval, kahve çekirdeği veya fasulye şeklinde de olabilir.                             Bölündükten sonra tek tek ya da yan yana gelerek gruplar oluşturabilirler. </a:t>
            </a:r>
          </a:p>
          <a:p>
            <a:pPr algn="just"/>
            <a:r>
              <a:rPr lang="tr-TR" sz="2000" dirty="0"/>
              <a:t>           Koklar, mikroskopta incelendiğinde, birbirlerine karşı duruşlarına göre aşağıdaki isimleri alırlar .</a:t>
            </a:r>
          </a:p>
          <a:p>
            <a:r>
              <a:rPr lang="tr-TR" sz="2000" dirty="0"/>
              <a:t>             *Mikrokoklar</a:t>
            </a:r>
          </a:p>
          <a:p>
            <a:r>
              <a:rPr lang="tr-TR" sz="2000" dirty="0"/>
              <a:t>             *</a:t>
            </a:r>
            <a:r>
              <a:rPr lang="tr-TR" sz="2000" dirty="0" err="1"/>
              <a:t>Diplokoklar</a:t>
            </a:r>
            <a:endParaRPr lang="tr-TR" sz="2000" dirty="0"/>
          </a:p>
          <a:p>
            <a:r>
              <a:rPr lang="tr-TR" sz="2000" dirty="0"/>
              <a:t>             *</a:t>
            </a:r>
            <a:r>
              <a:rPr lang="tr-TR" sz="2000" dirty="0" err="1"/>
              <a:t>Streptekoklar</a:t>
            </a:r>
            <a:endParaRPr lang="tr-TR" sz="2000" dirty="0"/>
          </a:p>
          <a:p>
            <a:r>
              <a:rPr lang="tr-TR" sz="2000" dirty="0"/>
              <a:t>             *Stafilokoklar</a:t>
            </a:r>
          </a:p>
          <a:p>
            <a:r>
              <a:rPr lang="tr-TR" sz="2000" dirty="0"/>
              <a:t>             *</a:t>
            </a:r>
            <a:r>
              <a:rPr lang="tr-TR" sz="2000" dirty="0" err="1"/>
              <a:t>Tetrakoklar</a:t>
            </a:r>
            <a:endParaRPr lang="tr-TR" sz="2000" dirty="0"/>
          </a:p>
          <a:p>
            <a:r>
              <a:rPr lang="tr-TR" sz="2000" dirty="0"/>
              <a:t>             *</a:t>
            </a:r>
            <a:r>
              <a:rPr lang="tr-TR" sz="2000" dirty="0" err="1"/>
              <a:t>Sarsinler</a:t>
            </a:r>
            <a:endParaRPr lang="tr-TR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971600" y="836713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sz="2400" dirty="0">
                <a:solidFill>
                  <a:srgbClr val="FF0000"/>
                </a:solidFill>
              </a:rPr>
              <a:t>Mikrokoklar (</a:t>
            </a:r>
            <a:r>
              <a:rPr lang="tr-TR" sz="2400" dirty="0" err="1">
                <a:solidFill>
                  <a:srgbClr val="FF0000"/>
                </a:solidFill>
              </a:rPr>
              <a:t>Mikrococcus</a:t>
            </a:r>
            <a:r>
              <a:rPr lang="tr-TR" sz="2400" dirty="0">
                <a:solidFill>
                  <a:srgbClr val="FF0000"/>
                </a:solidFill>
              </a:rPr>
              <a:t>):</a:t>
            </a:r>
            <a:r>
              <a:rPr lang="tr-TR" sz="2000" dirty="0"/>
              <a:t>İkiye bölündükten sonra birbirinden ayrı, tek tek bulunan koklardır. </a:t>
            </a:r>
          </a:p>
          <a:p>
            <a:endParaRPr lang="tr-TR" sz="2000" dirty="0"/>
          </a:p>
          <a:p>
            <a:r>
              <a:rPr lang="tr-TR" sz="2000" dirty="0"/>
              <a:t> </a:t>
            </a:r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r>
              <a:rPr lang="tr-TR" sz="2400" dirty="0" err="1">
                <a:solidFill>
                  <a:srgbClr val="FF0000"/>
                </a:solidFill>
              </a:rPr>
              <a:t>Diplokoklar</a:t>
            </a:r>
            <a:r>
              <a:rPr lang="tr-TR" sz="2400" dirty="0">
                <a:solidFill>
                  <a:srgbClr val="FF0000"/>
                </a:solidFill>
              </a:rPr>
              <a:t> (</a:t>
            </a:r>
            <a:r>
              <a:rPr lang="tr-TR" sz="2400" dirty="0" err="1">
                <a:solidFill>
                  <a:srgbClr val="FF0000"/>
                </a:solidFill>
              </a:rPr>
              <a:t>Diplococcus</a:t>
            </a:r>
            <a:r>
              <a:rPr lang="tr-TR" sz="2400" dirty="0">
                <a:solidFill>
                  <a:srgbClr val="FF0000"/>
                </a:solidFill>
              </a:rPr>
              <a:t>):</a:t>
            </a:r>
            <a:r>
              <a:rPr lang="tr-TR" sz="2000" dirty="0"/>
              <a:t> Bölündükten sonra ikişerli koklar halinde bulunurlar. </a:t>
            </a:r>
          </a:p>
          <a:p>
            <a:endParaRPr lang="tr-TR" sz="2000" dirty="0"/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16832"/>
            <a:ext cx="1619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509120"/>
            <a:ext cx="21621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83568" y="620688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algn="just"/>
            <a:r>
              <a:rPr lang="tr-TR" sz="2400" dirty="0">
                <a:solidFill>
                  <a:srgbClr val="FF0000"/>
                </a:solidFill>
              </a:rPr>
              <a:t>Streptokoklar (</a:t>
            </a:r>
            <a:r>
              <a:rPr lang="tr-TR" sz="2400" dirty="0" err="1">
                <a:solidFill>
                  <a:srgbClr val="FF0000"/>
                </a:solidFill>
              </a:rPr>
              <a:t>Streptococcus</a:t>
            </a:r>
            <a:r>
              <a:rPr lang="tr-TR" sz="2400" dirty="0">
                <a:solidFill>
                  <a:srgbClr val="FF0000"/>
                </a:solidFill>
              </a:rPr>
              <a:t>):</a:t>
            </a:r>
            <a:r>
              <a:rPr lang="tr-TR" sz="2000" dirty="0"/>
              <a:t>Sürekli aynı yönde bölünen, birbirleriyle ayrılmadan kısa veya uzun zincirler oluşturan koklardır. Zincir ne kadar uzun oluşmuşsa patojenlik o oranda artar. </a:t>
            </a:r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  <a:p>
            <a:pPr algn="just"/>
            <a:r>
              <a:rPr lang="tr-TR" sz="2400" dirty="0">
                <a:solidFill>
                  <a:srgbClr val="FF0000"/>
                </a:solidFill>
              </a:rPr>
              <a:t>Stafilokoklar (</a:t>
            </a:r>
            <a:r>
              <a:rPr lang="tr-TR" sz="2400" dirty="0" err="1">
                <a:solidFill>
                  <a:srgbClr val="FF0000"/>
                </a:solidFill>
              </a:rPr>
              <a:t>Staphylococcus</a:t>
            </a:r>
            <a:r>
              <a:rPr lang="tr-TR" sz="2400" dirty="0">
                <a:solidFill>
                  <a:srgbClr val="FF0000"/>
                </a:solidFill>
              </a:rPr>
              <a:t>): </a:t>
            </a:r>
            <a:r>
              <a:rPr lang="tr-TR" sz="2000" dirty="0"/>
              <a:t>Bölündükten sonra birbirlerinden ayrılmayarak üzüm salkımına benzer kümeler oluşturan koklardır.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3600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797152"/>
            <a:ext cx="18573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83568" y="620688"/>
            <a:ext cx="7632848" cy="4022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sz="2400" dirty="0" err="1">
                <a:solidFill>
                  <a:srgbClr val="FF0000"/>
                </a:solidFill>
              </a:rPr>
              <a:t>Tetrakoklar</a:t>
            </a:r>
            <a:r>
              <a:rPr lang="tr-TR" sz="2400" dirty="0">
                <a:solidFill>
                  <a:srgbClr val="FF0000"/>
                </a:solidFill>
              </a:rPr>
              <a:t> (</a:t>
            </a:r>
            <a:r>
              <a:rPr lang="tr-TR" sz="2400" dirty="0" err="1">
                <a:solidFill>
                  <a:srgbClr val="FF0000"/>
                </a:solidFill>
              </a:rPr>
              <a:t>Tetracoccus</a:t>
            </a:r>
            <a:r>
              <a:rPr lang="tr-TR" sz="2400" dirty="0">
                <a:solidFill>
                  <a:srgbClr val="FF0000"/>
                </a:solidFill>
              </a:rPr>
              <a:t>):</a:t>
            </a:r>
            <a:r>
              <a:rPr lang="tr-TR" sz="2000" dirty="0"/>
              <a:t>Birbirlerine dikey iki yönde bölünen, dörderli kümeler halinde bulunan koklardır. </a:t>
            </a:r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r>
              <a:rPr lang="tr-TR" sz="2400" dirty="0" err="1">
                <a:solidFill>
                  <a:srgbClr val="FF0000"/>
                </a:solidFill>
              </a:rPr>
              <a:t>Sarsinler</a:t>
            </a:r>
            <a:r>
              <a:rPr lang="tr-TR" sz="2400" dirty="0">
                <a:solidFill>
                  <a:srgbClr val="FF0000"/>
                </a:solidFill>
              </a:rPr>
              <a:t> (</a:t>
            </a:r>
            <a:r>
              <a:rPr lang="tr-TR" sz="2400" dirty="0" err="1">
                <a:solidFill>
                  <a:srgbClr val="FF0000"/>
                </a:solidFill>
              </a:rPr>
              <a:t>Sarcina</a:t>
            </a:r>
            <a:r>
              <a:rPr lang="tr-TR" sz="2400" dirty="0">
                <a:solidFill>
                  <a:srgbClr val="FF0000"/>
                </a:solidFill>
              </a:rPr>
              <a:t>):</a:t>
            </a:r>
            <a:r>
              <a:rPr lang="tr-TR" sz="2000" dirty="0"/>
              <a:t>Bölünmesi birbirine dikey üç yönde meydana gelen, 8,12 veya 16 koktan oluşan balya ya da paket şeklinde koklardır.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84724"/>
            <a:ext cx="3744416" cy="157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365104"/>
            <a:ext cx="3024336" cy="20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755576" y="692695"/>
            <a:ext cx="7848872" cy="609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algn="ctr"/>
            <a:r>
              <a:rPr lang="tr-TR" sz="2400" dirty="0">
                <a:solidFill>
                  <a:srgbClr val="FF0000"/>
                </a:solidFill>
              </a:rPr>
              <a:t>BASİLLER (BACİLLUS) </a:t>
            </a:r>
          </a:p>
          <a:p>
            <a:pPr algn="ctr"/>
            <a:r>
              <a:rPr lang="tr-TR" sz="2400" dirty="0">
                <a:solidFill>
                  <a:srgbClr val="FF0000"/>
                </a:solidFill>
              </a:rPr>
              <a:t>Çomak, çubuk şeklinde bakteriler </a:t>
            </a:r>
          </a:p>
          <a:p>
            <a:r>
              <a:rPr lang="tr-TR" dirty="0"/>
              <a:t>              </a:t>
            </a:r>
            <a:r>
              <a:rPr lang="tr-TR" sz="2000" dirty="0"/>
              <a:t>Boyları enlerinden fazla olan genellikle, çomak, çubuk ya da silindir şeklindeki bakterilerdir. </a:t>
            </a:r>
          </a:p>
          <a:p>
            <a:endParaRPr lang="tr-TR" sz="2000" dirty="0"/>
          </a:p>
          <a:p>
            <a:pPr algn="ctr"/>
            <a:r>
              <a:rPr lang="tr-TR" sz="2400" dirty="0">
                <a:solidFill>
                  <a:srgbClr val="FF0000"/>
                </a:solidFill>
              </a:rPr>
              <a:t>Basiller şekil ve dizilişlerine göre şöyle isimlendirilir: </a:t>
            </a:r>
          </a:p>
          <a:p>
            <a:pPr algn="just"/>
            <a:r>
              <a:rPr lang="tr-TR" sz="2400" dirty="0">
                <a:solidFill>
                  <a:srgbClr val="FF0000"/>
                </a:solidFill>
              </a:rPr>
              <a:t>Düz Basiller</a:t>
            </a:r>
            <a:r>
              <a:rPr lang="tr-TR" sz="2000" dirty="0"/>
              <a:t>: Düzenli veya düzensiz tek tek bulunan, uzun çomak veya silindir şeklindeki bakterilerdir. </a:t>
            </a:r>
          </a:p>
          <a:p>
            <a:pPr algn="just"/>
            <a:r>
              <a:rPr lang="tr-TR" sz="2400" dirty="0" err="1">
                <a:solidFill>
                  <a:srgbClr val="FF0000"/>
                </a:solidFill>
              </a:rPr>
              <a:t>Kokkobasiller</a:t>
            </a:r>
            <a:r>
              <a:rPr lang="tr-TR" sz="2400" dirty="0">
                <a:solidFill>
                  <a:srgbClr val="FF0000"/>
                </a:solidFill>
              </a:rPr>
              <a:t>:</a:t>
            </a:r>
            <a:r>
              <a:rPr lang="tr-TR" sz="2000" dirty="0"/>
              <a:t> Boyu enine yakın, kokla basil arasında görünen oval basillerdir. </a:t>
            </a:r>
          </a:p>
          <a:p>
            <a:pPr algn="just"/>
            <a:r>
              <a:rPr lang="tr-TR" sz="2400" dirty="0" err="1">
                <a:solidFill>
                  <a:srgbClr val="FF0000"/>
                </a:solidFill>
              </a:rPr>
              <a:t>Fuziform</a:t>
            </a:r>
            <a:r>
              <a:rPr lang="tr-TR" sz="2400" dirty="0">
                <a:solidFill>
                  <a:srgbClr val="FF0000"/>
                </a:solidFill>
              </a:rPr>
              <a:t> Basiller: </a:t>
            </a:r>
            <a:r>
              <a:rPr lang="tr-TR" sz="2000" dirty="0"/>
              <a:t>İki kenarı dışbükey, ortaları kalınca, uçları sivri olan mekik şeklindeki basillerdir. </a:t>
            </a:r>
          </a:p>
          <a:p>
            <a:pPr algn="just"/>
            <a:r>
              <a:rPr lang="tr-TR" sz="2400" dirty="0" err="1">
                <a:solidFill>
                  <a:srgbClr val="FF0000"/>
                </a:solidFill>
              </a:rPr>
              <a:t>Difteroid</a:t>
            </a:r>
            <a:r>
              <a:rPr lang="tr-TR" sz="2400" dirty="0">
                <a:solidFill>
                  <a:srgbClr val="FF0000"/>
                </a:solidFill>
              </a:rPr>
              <a:t> Basiller: </a:t>
            </a:r>
            <a:r>
              <a:rPr lang="tr-TR" sz="2000" dirty="0"/>
              <a:t>Bir veya iki ucu, bazen de ortası şişmiş görünümde olan basillerdir. </a:t>
            </a:r>
          </a:p>
          <a:p>
            <a:pPr algn="just"/>
            <a:r>
              <a:rPr lang="tr-TR" sz="2400" dirty="0" err="1">
                <a:solidFill>
                  <a:srgbClr val="FF0000"/>
                </a:solidFill>
              </a:rPr>
              <a:t>Streptobasiller</a:t>
            </a:r>
            <a:r>
              <a:rPr lang="tr-TR" sz="2400" dirty="0">
                <a:solidFill>
                  <a:srgbClr val="FF0000"/>
                </a:solidFill>
              </a:rPr>
              <a:t>:</a:t>
            </a:r>
            <a:r>
              <a:rPr lang="tr-TR" sz="2000" dirty="0"/>
              <a:t> Birbirleriyle uç uca gelip zincir oluşturan basillerdir. </a:t>
            </a:r>
          </a:p>
          <a:p>
            <a:endParaRPr lang="tr-TR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480720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 rot="10800000" flipV="1">
            <a:off x="1547664" y="541037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Basillerin şekil ve dizilişlerine göre görünümleri </a:t>
            </a:r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755576" y="692696"/>
            <a:ext cx="777686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algn="ctr"/>
            <a:r>
              <a:rPr lang="tr-TR" sz="2000" dirty="0">
                <a:solidFill>
                  <a:srgbClr val="FF0000"/>
                </a:solidFill>
              </a:rPr>
              <a:t>SPİRALLER (SPİRULLUM)</a:t>
            </a:r>
          </a:p>
          <a:p>
            <a:pPr algn="ctr"/>
            <a:r>
              <a:rPr lang="tr-TR" sz="2000" dirty="0">
                <a:solidFill>
                  <a:srgbClr val="FF0000"/>
                </a:solidFill>
              </a:rPr>
              <a:t> Burgu, sarmal şeklinde bakteriler </a:t>
            </a:r>
          </a:p>
          <a:p>
            <a:r>
              <a:rPr lang="tr-TR" sz="2000" dirty="0"/>
              <a:t>            Spiraller yalnız bir kıvrımlı olabileceği gibi 10-15 kıvrımlı hatta daha fazla kıvrımlı olabilir. </a:t>
            </a:r>
          </a:p>
          <a:p>
            <a:r>
              <a:rPr lang="tr-TR" sz="2000" dirty="0">
                <a:solidFill>
                  <a:srgbClr val="FF0000"/>
                </a:solidFill>
              </a:rPr>
              <a:t>       İki gruba ayrılır:</a:t>
            </a:r>
            <a:endParaRPr lang="tr-TR" sz="2000" dirty="0"/>
          </a:p>
          <a:p>
            <a:r>
              <a:rPr lang="tr-TR" sz="2000" dirty="0"/>
              <a:t>     </a:t>
            </a:r>
            <a:r>
              <a:rPr lang="tr-TR" sz="2000" dirty="0">
                <a:solidFill>
                  <a:srgbClr val="FF0000"/>
                </a:solidFill>
              </a:rPr>
              <a:t>*</a:t>
            </a:r>
            <a:r>
              <a:rPr lang="tr-TR" sz="2000" dirty="0" err="1">
                <a:solidFill>
                  <a:srgbClr val="FF0000"/>
                </a:solidFill>
              </a:rPr>
              <a:t>Spiroketler</a:t>
            </a:r>
            <a:r>
              <a:rPr lang="tr-TR" sz="2000" dirty="0">
                <a:solidFill>
                  <a:srgbClr val="FF0000"/>
                </a:solidFill>
              </a:rPr>
              <a:t>: </a:t>
            </a:r>
            <a:r>
              <a:rPr lang="tr-TR" sz="2000" dirty="0"/>
              <a:t>Birçok kıvrımı olan, yumuşak, bükülebilen ve kıvrımlarda kendi ekseni etrafında veya ileri geri hareket edebilen bakterilerdir. </a:t>
            </a:r>
          </a:p>
          <a:p>
            <a:r>
              <a:rPr lang="tr-TR" sz="2000" dirty="0">
                <a:solidFill>
                  <a:srgbClr val="FF0000"/>
                </a:solidFill>
              </a:rPr>
              <a:t>      *Spiriller:</a:t>
            </a:r>
            <a:r>
              <a:rPr lang="tr-TR" sz="2000" dirty="0"/>
              <a:t> Bir tek kıvrımı olan, sert vücutlu, kirpiği yardımıyla hareket eden bakterilerdir.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4077072"/>
            <a:ext cx="67191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83568" y="908719"/>
            <a:ext cx="799288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BAKTERİLER GRUBUNA DAHİL MİKROORGANİZMALAR: </a:t>
            </a:r>
          </a:p>
          <a:p>
            <a:pPr algn="just"/>
            <a:r>
              <a:rPr lang="tr-TR" sz="2000" dirty="0"/>
              <a:t>              </a:t>
            </a:r>
            <a:r>
              <a:rPr lang="tr-TR" sz="2000" dirty="0" err="1"/>
              <a:t>Riketsiyalar</a:t>
            </a:r>
            <a:r>
              <a:rPr lang="tr-TR" sz="2000" dirty="0"/>
              <a:t>, </a:t>
            </a:r>
            <a:r>
              <a:rPr lang="tr-TR" sz="2000" dirty="0" err="1"/>
              <a:t>mikoplazmalar</a:t>
            </a:r>
            <a:r>
              <a:rPr lang="tr-TR" sz="2000" dirty="0"/>
              <a:t> ve </a:t>
            </a:r>
            <a:r>
              <a:rPr lang="tr-TR" sz="2000" dirty="0" err="1"/>
              <a:t>klamidyalar</a:t>
            </a:r>
            <a:r>
              <a:rPr lang="tr-TR" sz="2000" dirty="0"/>
              <a:t>, bakterilere benzer özelliklerinden dolayı bakteri çeşitleri içinde yer alır. 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b="1" dirty="0">
                <a:solidFill>
                  <a:srgbClr val="FF0000"/>
                </a:solidFill>
              </a:rPr>
              <a:t>RİKETSİYALAR            MİKOPLAZMALAR          KLAMİDYALAR</a:t>
            </a:r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19812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501008"/>
            <a:ext cx="2405287" cy="194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573016"/>
            <a:ext cx="23241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27584" y="751344"/>
            <a:ext cx="77048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VİRÜSLER VE VİROİDLER </a:t>
            </a:r>
          </a:p>
          <a:p>
            <a:pPr algn="ctr"/>
            <a:endParaRPr lang="tr-TR" sz="2400" b="1" dirty="0">
              <a:solidFill>
                <a:srgbClr val="FF0000"/>
              </a:solidFill>
            </a:endParaRPr>
          </a:p>
          <a:p>
            <a:r>
              <a:rPr lang="tr-TR" sz="2000" dirty="0"/>
              <a:t>           Virüsler; bakterilerden daha ilkel, daha basit yapıda, tam bir hücre yapısı göstermeyen, en küçük mikroorganizmalardır. </a:t>
            </a:r>
          </a:p>
          <a:p>
            <a:r>
              <a:rPr lang="tr-TR" sz="2000" dirty="0"/>
              <a:t>           Tek başına metabolizma aktiviteleri yoktur. </a:t>
            </a:r>
          </a:p>
          <a:p>
            <a:r>
              <a:rPr lang="tr-TR" sz="2000" dirty="0"/>
              <a:t>           Sadece canlı hücre içinde yaşar ve çoğalabilir. </a:t>
            </a:r>
          </a:p>
          <a:p>
            <a:r>
              <a:rPr lang="tr-TR" sz="2000" dirty="0"/>
              <a:t>           Normal mikroskopla görülmez; ancak elektron mikroskobu ile incelenebilir. </a:t>
            </a:r>
          </a:p>
          <a:p>
            <a:endParaRPr lang="tr-TR" sz="2000" dirty="0"/>
          </a:p>
          <a:p>
            <a:pPr algn="just"/>
            <a:r>
              <a:rPr lang="tr-TR" sz="2000" dirty="0"/>
              <a:t>           Virüsler RNA ve DNA yapısında </a:t>
            </a:r>
            <a:r>
              <a:rPr lang="tr-TR" sz="2000" dirty="0" err="1">
                <a:solidFill>
                  <a:srgbClr val="FF0000"/>
                </a:solidFill>
              </a:rPr>
              <a:t>nükleik</a:t>
            </a:r>
            <a:r>
              <a:rPr lang="tr-TR" sz="2000" dirty="0">
                <a:solidFill>
                  <a:srgbClr val="FF0000"/>
                </a:solidFill>
              </a:rPr>
              <a:t> asit </a:t>
            </a:r>
            <a:r>
              <a:rPr lang="tr-TR" sz="2000" dirty="0"/>
              <a:t>(çekirdek) , </a:t>
            </a:r>
            <a:r>
              <a:rPr lang="tr-TR" sz="2000" dirty="0" err="1"/>
              <a:t>nükleik</a:t>
            </a:r>
            <a:r>
              <a:rPr lang="tr-TR" sz="2000" dirty="0"/>
              <a:t> asidi çevreleyen proteinden yapılmış </a:t>
            </a:r>
            <a:r>
              <a:rPr lang="tr-TR" sz="2000" dirty="0" err="1">
                <a:solidFill>
                  <a:srgbClr val="FF0000"/>
                </a:solidFill>
              </a:rPr>
              <a:t>kapsid</a:t>
            </a:r>
            <a:r>
              <a:rPr lang="tr-TR" sz="2000" dirty="0"/>
              <a:t>(kılıf) ve bazı virüslerde </a:t>
            </a:r>
            <a:r>
              <a:rPr lang="tr-TR" sz="2000" dirty="0" err="1"/>
              <a:t>kapsidi</a:t>
            </a:r>
            <a:r>
              <a:rPr lang="tr-TR" sz="2000" dirty="0"/>
              <a:t> çevreleyen </a:t>
            </a:r>
            <a:r>
              <a:rPr lang="tr-TR" sz="2000" dirty="0" err="1"/>
              <a:t>lipid</a:t>
            </a:r>
            <a:r>
              <a:rPr lang="tr-TR" sz="2000" dirty="0"/>
              <a:t> yapısında </a:t>
            </a:r>
            <a:r>
              <a:rPr lang="tr-TR" sz="2000" dirty="0" err="1">
                <a:solidFill>
                  <a:srgbClr val="FF0000"/>
                </a:solidFill>
              </a:rPr>
              <a:t>zarfdan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(zardan) oluşmuştur. 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           Virüslerden daha küçük ve basit yapılı olan </a:t>
            </a:r>
            <a:r>
              <a:rPr lang="tr-TR" sz="2000" dirty="0" err="1"/>
              <a:t>viroidler</a:t>
            </a:r>
            <a:r>
              <a:rPr lang="tr-TR" sz="2000" dirty="0"/>
              <a:t> de bu grupta yer alır.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11560" y="9807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Virüsleri, RNA ve DNA virüsleri olmak üzere iki grupta toplamak mümkündür. Bu gruplarda yer alan virüsler şunlardır: </a:t>
            </a:r>
          </a:p>
        </p:txBody>
      </p:sp>
      <p:sp>
        <p:nvSpPr>
          <p:cNvPr id="3" name="2 Dikdörtgen"/>
          <p:cNvSpPr/>
          <p:nvPr/>
        </p:nvSpPr>
        <p:spPr>
          <a:xfrm>
            <a:off x="611560" y="1916832"/>
            <a:ext cx="741682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RNA Virüsleri 	                                             DNA Virüsleri 	</a:t>
            </a:r>
          </a:p>
          <a:p>
            <a:endParaRPr lang="tr-TR" dirty="0"/>
          </a:p>
          <a:p>
            <a:r>
              <a:rPr lang="tr-TR" dirty="0" err="1"/>
              <a:t>Picornavirüsler</a:t>
            </a:r>
            <a:r>
              <a:rPr lang="tr-TR" dirty="0"/>
              <a:t>                                                      </a:t>
            </a:r>
            <a:r>
              <a:rPr lang="tr-TR" dirty="0" err="1"/>
              <a:t>Adenovirüsler</a:t>
            </a:r>
            <a:r>
              <a:rPr lang="tr-TR" dirty="0"/>
              <a:t> </a:t>
            </a:r>
          </a:p>
          <a:p>
            <a:r>
              <a:rPr lang="tr-TR" dirty="0"/>
              <a:t>	</a:t>
            </a:r>
          </a:p>
          <a:p>
            <a:r>
              <a:rPr lang="tr-TR" dirty="0" err="1"/>
              <a:t>Retrovirüsler</a:t>
            </a:r>
            <a:r>
              <a:rPr lang="tr-TR" dirty="0"/>
              <a:t>                                                         </a:t>
            </a:r>
            <a:r>
              <a:rPr lang="tr-TR" dirty="0" err="1"/>
              <a:t>Herpesvirüsler</a:t>
            </a:r>
            <a:r>
              <a:rPr lang="tr-TR" dirty="0"/>
              <a:t> </a:t>
            </a:r>
          </a:p>
          <a:p>
            <a:r>
              <a:rPr lang="tr-TR" dirty="0"/>
              <a:t>	</a:t>
            </a:r>
          </a:p>
          <a:p>
            <a:r>
              <a:rPr lang="tr-TR" dirty="0" err="1"/>
              <a:t>Rhabdovirüsler</a:t>
            </a:r>
            <a:r>
              <a:rPr lang="tr-TR" dirty="0"/>
              <a:t>                                                      </a:t>
            </a:r>
            <a:r>
              <a:rPr lang="tr-TR" dirty="0" err="1"/>
              <a:t>Poxvirüsler</a:t>
            </a:r>
            <a:r>
              <a:rPr lang="tr-TR" dirty="0"/>
              <a:t> </a:t>
            </a:r>
          </a:p>
          <a:p>
            <a:r>
              <a:rPr lang="tr-TR" dirty="0"/>
              <a:t>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11560" y="1484784"/>
            <a:ext cx="792088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MİKROORGANİZMALARIN SINIFLANDIRILMASI </a:t>
            </a:r>
          </a:p>
          <a:p>
            <a:endParaRPr lang="tr-TR" sz="2400" dirty="0"/>
          </a:p>
          <a:p>
            <a:r>
              <a:rPr lang="tr-TR" sz="2400" dirty="0"/>
              <a:t>            Yapılarına göre mikroorganizmaları, </a:t>
            </a:r>
          </a:p>
          <a:p>
            <a:endParaRPr lang="tr-TR" sz="2400" dirty="0"/>
          </a:p>
          <a:p>
            <a:r>
              <a:rPr lang="tr-TR" sz="2400" dirty="0"/>
              <a:t>1.</a:t>
            </a:r>
            <a:r>
              <a:rPr lang="tr-TR" sz="2400" dirty="0" err="1"/>
              <a:t>Ökaryot</a:t>
            </a:r>
            <a:r>
              <a:rPr lang="tr-TR" sz="2400" dirty="0"/>
              <a:t> mikroorganizmalar(gelişmiş canlılar)</a:t>
            </a:r>
          </a:p>
          <a:p>
            <a:endParaRPr lang="tr-TR" sz="2400" dirty="0"/>
          </a:p>
          <a:p>
            <a:r>
              <a:rPr lang="tr-TR" sz="2400" dirty="0"/>
              <a:t>2.</a:t>
            </a:r>
            <a:r>
              <a:rPr lang="tr-TR" sz="2400" dirty="0" err="1"/>
              <a:t>Prokaryot</a:t>
            </a:r>
            <a:r>
              <a:rPr lang="tr-TR" sz="2400" dirty="0"/>
              <a:t> mikroorganizmalar (basit yapılı canlılar)</a:t>
            </a:r>
          </a:p>
          <a:p>
            <a:endParaRPr lang="tr-TR" sz="2400" dirty="0"/>
          </a:p>
          <a:p>
            <a:r>
              <a:rPr lang="tr-TR" sz="2400" dirty="0"/>
              <a:t>3.Virüsler </a:t>
            </a:r>
          </a:p>
          <a:p>
            <a:endParaRPr lang="tr-TR" sz="2400" dirty="0"/>
          </a:p>
          <a:p>
            <a:r>
              <a:rPr lang="tr-TR" sz="2400" dirty="0"/>
              <a:t>olmak üzere üç büyük grupta toplamak mümkündür.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99592" y="1052736"/>
            <a:ext cx="74888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BAKTERİYOFAJ:</a:t>
            </a:r>
          </a:p>
          <a:p>
            <a:pPr algn="just"/>
            <a:r>
              <a:rPr lang="tr-TR" sz="2000" dirty="0"/>
              <a:t>           Bakterileri </a:t>
            </a:r>
            <a:r>
              <a:rPr lang="tr-TR" sz="2000" dirty="0" err="1"/>
              <a:t>infekte</a:t>
            </a:r>
            <a:r>
              <a:rPr lang="tr-TR" sz="2000" dirty="0"/>
              <a:t> eden virüslere, </a:t>
            </a:r>
            <a:r>
              <a:rPr lang="tr-TR" sz="2000" dirty="0" err="1"/>
              <a:t>faj</a:t>
            </a:r>
            <a:r>
              <a:rPr lang="tr-TR" sz="2000" dirty="0"/>
              <a:t> ya da </a:t>
            </a:r>
            <a:r>
              <a:rPr lang="tr-TR" sz="2000" dirty="0" err="1"/>
              <a:t>bakteriyofaj</a:t>
            </a:r>
            <a:r>
              <a:rPr lang="tr-TR" sz="2000" dirty="0"/>
              <a:t> denir. Genellikle belli bakterileri </a:t>
            </a:r>
            <a:r>
              <a:rPr lang="tr-TR" sz="2000" dirty="0" err="1"/>
              <a:t>infekte</a:t>
            </a:r>
            <a:r>
              <a:rPr lang="tr-TR" sz="2000" dirty="0"/>
              <a:t> edip orada çoğalır. </a:t>
            </a:r>
          </a:p>
          <a:p>
            <a:pPr algn="just"/>
            <a:r>
              <a:rPr lang="tr-TR" sz="2000" dirty="0"/>
              <a:t>           </a:t>
            </a:r>
            <a:r>
              <a:rPr lang="tr-TR" sz="2000" dirty="0" err="1"/>
              <a:t>Salmonella</a:t>
            </a:r>
            <a:r>
              <a:rPr lang="tr-TR" sz="2000" dirty="0"/>
              <a:t> </a:t>
            </a:r>
            <a:r>
              <a:rPr lang="tr-TR" sz="2000" dirty="0" err="1"/>
              <a:t>typhy</a:t>
            </a:r>
            <a:r>
              <a:rPr lang="tr-TR" sz="2000" dirty="0"/>
              <a:t>, </a:t>
            </a:r>
            <a:r>
              <a:rPr lang="tr-TR" sz="2000" dirty="0" err="1"/>
              <a:t>Escherichia</a:t>
            </a:r>
            <a:r>
              <a:rPr lang="tr-TR" sz="2000" dirty="0"/>
              <a:t>.</a:t>
            </a:r>
            <a:r>
              <a:rPr lang="tr-TR" sz="2000" dirty="0" err="1"/>
              <a:t>coli</a:t>
            </a:r>
            <a:r>
              <a:rPr lang="tr-TR" sz="2000" dirty="0"/>
              <a:t> buna örnektir. </a:t>
            </a:r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PRİON </a:t>
            </a:r>
          </a:p>
          <a:p>
            <a:pPr algn="just"/>
            <a:r>
              <a:rPr lang="tr-TR" sz="2000" dirty="0"/>
              <a:t>            </a:t>
            </a:r>
            <a:r>
              <a:rPr lang="tr-TR" sz="2000" dirty="0" err="1"/>
              <a:t>Prionlar</a:t>
            </a:r>
            <a:r>
              <a:rPr lang="tr-TR" sz="2000" dirty="0"/>
              <a:t> enfeksiyon hastalıklarına yol açan mikroorganizmalara, yani bakteriler ve virüslere benzemez. </a:t>
            </a:r>
          </a:p>
          <a:p>
            <a:pPr algn="just"/>
            <a:r>
              <a:rPr lang="tr-TR" sz="2000" dirty="0"/>
              <a:t>            </a:t>
            </a:r>
            <a:r>
              <a:rPr lang="tr-TR" sz="2000" dirty="0" err="1"/>
              <a:t>Prion</a:t>
            </a:r>
            <a:r>
              <a:rPr lang="tr-TR" sz="2000" dirty="0"/>
              <a:t> protein içeren küçük </a:t>
            </a:r>
            <a:r>
              <a:rPr lang="tr-TR" sz="2000" dirty="0" err="1"/>
              <a:t>infeksiyöz</a:t>
            </a:r>
            <a:r>
              <a:rPr lang="tr-TR" sz="2000" dirty="0"/>
              <a:t> patojen olarak tanımlanmaktadır. İnsanlarda kronik ilerleyici santral sinir sistemi hastalıklarına neden olmaktadırlar.</a:t>
            </a:r>
          </a:p>
          <a:p>
            <a:pPr algn="just"/>
            <a:endParaRPr lang="tr-TR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755576" y="692696"/>
            <a:ext cx="77048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solidFill>
                  <a:srgbClr val="FF0000"/>
                </a:solidFill>
              </a:rPr>
              <a:t>          ÖKARYOT (EUCARYOTİC) MİKROORGANİZMALAR </a:t>
            </a:r>
          </a:p>
          <a:p>
            <a:pPr algn="just"/>
            <a:r>
              <a:rPr lang="tr-TR" sz="2400" dirty="0"/>
              <a:t>Bu grupta, hücre yapıları bakımından bitki ve hayvan hücreleri ile benzerlik gösteren mikroorganizmalar yer alır. </a:t>
            </a:r>
          </a:p>
          <a:p>
            <a:pPr algn="just"/>
            <a:r>
              <a:rPr lang="tr-TR" sz="2400" dirty="0"/>
              <a:t>Bunlara </a:t>
            </a:r>
            <a:r>
              <a:rPr lang="tr-TR" sz="2400" dirty="0">
                <a:solidFill>
                  <a:srgbClr val="0070C0"/>
                </a:solidFill>
              </a:rPr>
              <a:t>gerçek çekirdekli anlamına gelen </a:t>
            </a:r>
            <a:r>
              <a:rPr lang="tr-TR" sz="2400" dirty="0" err="1">
                <a:solidFill>
                  <a:srgbClr val="0070C0"/>
                </a:solidFill>
              </a:rPr>
              <a:t>ökaryot</a:t>
            </a:r>
            <a:r>
              <a:rPr lang="tr-TR" sz="2400" dirty="0">
                <a:solidFill>
                  <a:srgbClr val="0070C0"/>
                </a:solidFill>
              </a:rPr>
              <a:t> adı verilmiştir. </a:t>
            </a:r>
            <a:r>
              <a:rPr lang="tr-TR" sz="2400" dirty="0"/>
              <a:t>Başlangıçta mikroorganizmaları bitkiler ve hayvanlar âlemi dışında ayrı bir evren olarak göstermek için kullanılan </a:t>
            </a:r>
            <a:r>
              <a:rPr lang="tr-TR" sz="2400" dirty="0" err="1"/>
              <a:t>protista</a:t>
            </a:r>
            <a:r>
              <a:rPr lang="tr-TR" sz="2400" dirty="0"/>
              <a:t> terimi, günümüzde </a:t>
            </a:r>
            <a:r>
              <a:rPr lang="tr-TR" sz="2400" dirty="0" err="1"/>
              <a:t>ökaryotik</a:t>
            </a:r>
            <a:r>
              <a:rPr lang="tr-TR" sz="2400" dirty="0"/>
              <a:t> mikroorganizmalar için kullanılmaktadır. 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>
                <a:solidFill>
                  <a:srgbClr val="7030A0"/>
                </a:solidFill>
              </a:rPr>
              <a:t>  3 gruba ayrılır;</a:t>
            </a:r>
          </a:p>
          <a:p>
            <a:pPr algn="just"/>
            <a:r>
              <a:rPr lang="tr-TR" sz="2400" dirty="0"/>
              <a:t>    *Algler (su yosunları), </a:t>
            </a:r>
          </a:p>
          <a:p>
            <a:pPr algn="just"/>
            <a:r>
              <a:rPr lang="tr-TR" sz="2400" dirty="0"/>
              <a:t>    *</a:t>
            </a:r>
            <a:r>
              <a:rPr lang="tr-TR" sz="2400" dirty="0" err="1"/>
              <a:t>protozoonlar</a:t>
            </a:r>
            <a:r>
              <a:rPr lang="tr-TR" sz="2400" dirty="0"/>
              <a:t> </a:t>
            </a:r>
          </a:p>
          <a:p>
            <a:pPr algn="just"/>
            <a:r>
              <a:rPr lang="tr-TR" sz="2400" dirty="0"/>
              <a:t>     *mantarlar 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50246"/>
            <a:ext cx="6624736" cy="461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1259632" y="5733256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Resim 1.1: </a:t>
            </a:r>
            <a:r>
              <a:rPr lang="tr-TR" b="1" dirty="0" err="1"/>
              <a:t>Ökaryot</a:t>
            </a:r>
            <a:r>
              <a:rPr lang="tr-TR" b="1" dirty="0"/>
              <a:t> mikroorganizmaların hücre yapısı 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83568" y="620689"/>
            <a:ext cx="770485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Algler </a:t>
            </a:r>
          </a:p>
          <a:p>
            <a:pPr algn="just"/>
            <a:r>
              <a:rPr lang="tr-TR" sz="2000" dirty="0"/>
              <a:t>                Algler, </a:t>
            </a:r>
            <a:r>
              <a:rPr lang="tr-TR" sz="2000" dirty="0" err="1"/>
              <a:t>prokaryotik</a:t>
            </a:r>
            <a:r>
              <a:rPr lang="tr-TR" sz="2000" dirty="0"/>
              <a:t> ve </a:t>
            </a:r>
            <a:r>
              <a:rPr lang="tr-TR" sz="2000" dirty="0" err="1"/>
              <a:t>ökaryotik</a:t>
            </a:r>
            <a:r>
              <a:rPr lang="tr-TR" sz="2000" dirty="0"/>
              <a:t> olmak üzere iki ayrı sınıfa dâhil edilebilir. </a:t>
            </a:r>
            <a:r>
              <a:rPr lang="tr-TR" sz="2000" dirty="0" err="1"/>
              <a:t>Prokaryotik</a:t>
            </a:r>
            <a:r>
              <a:rPr lang="tr-TR" sz="2000" dirty="0"/>
              <a:t> algler gerçek </a:t>
            </a:r>
            <a:r>
              <a:rPr lang="tr-TR" sz="2000" dirty="0" err="1"/>
              <a:t>nukleusları</a:t>
            </a:r>
            <a:r>
              <a:rPr lang="tr-TR" sz="2000" dirty="0"/>
              <a:t> (hücre çekirdeği) olmadığından </a:t>
            </a:r>
            <a:r>
              <a:rPr lang="tr-TR" sz="2000" dirty="0" err="1"/>
              <a:t>ökaryotik</a:t>
            </a:r>
            <a:r>
              <a:rPr lang="tr-TR" sz="2000" dirty="0"/>
              <a:t> alglerden ayrılır. 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              </a:t>
            </a:r>
            <a:r>
              <a:rPr lang="tr-TR" sz="2000" dirty="0" err="1"/>
              <a:t>Ökaryotik</a:t>
            </a:r>
            <a:r>
              <a:rPr lang="tr-TR" sz="2000" dirty="0"/>
              <a:t> algler içinde yer alan kırmızı alglerin çoğu denizlerde yaşar. Bazı türlerin hücre duvarlarında kalsiyum karbonat depolanır. Bu türün bazılarının pektin yapılı hücre çeperlerinden </a:t>
            </a:r>
            <a:r>
              <a:rPr lang="tr-TR" sz="2000" dirty="0" err="1">
                <a:solidFill>
                  <a:srgbClr val="FF0000"/>
                </a:solidFill>
              </a:rPr>
              <a:t>agar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agar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adı verilen jel elde edilir. Besin ve ilaç endüstrisinde kullanılan türleri de vardır. </a:t>
            </a:r>
          </a:p>
          <a:p>
            <a:pPr algn="just"/>
            <a:r>
              <a:rPr lang="tr-TR" sz="2000" b="1" dirty="0"/>
              <a:t>                                       Kırmızı algler </a:t>
            </a:r>
          </a:p>
          <a:p>
            <a:pPr algn="just"/>
            <a:endParaRPr lang="tr-TR" sz="2000" b="1" dirty="0"/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149080"/>
            <a:ext cx="6192688" cy="160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755576" y="1124744"/>
            <a:ext cx="74168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               </a:t>
            </a:r>
            <a:r>
              <a:rPr lang="tr-TR" sz="2000" dirty="0" err="1"/>
              <a:t>Ökaryotik</a:t>
            </a:r>
            <a:r>
              <a:rPr lang="tr-TR" sz="2000" dirty="0"/>
              <a:t> algler içinde yer alan kahverengi algler ya da esmer su yosunları ise 30 metreye ulaşabilen boylarıyla en iri yapılı alglerdir.</a:t>
            </a:r>
          </a:p>
          <a:p>
            <a:pPr algn="just"/>
            <a:r>
              <a:rPr lang="tr-TR" sz="2000" dirty="0"/>
              <a:t>            Tropik denizlerde bulunan türlerinden bazıları, mikroskobik boylarda da olabilir. </a:t>
            </a:r>
          </a:p>
          <a:p>
            <a:pPr algn="just"/>
            <a:r>
              <a:rPr lang="tr-TR" sz="2000" dirty="0"/>
              <a:t>           Kayalık sahillerde, sıklıkla soğuk ve ılıman sularda yaşar. </a:t>
            </a:r>
          </a:p>
          <a:p>
            <a:pPr algn="just"/>
            <a:endParaRPr lang="tr-TR" sz="2000" dirty="0"/>
          </a:p>
          <a:p>
            <a:pPr algn="just"/>
            <a:r>
              <a:rPr lang="tr-TR" b="1" dirty="0"/>
              <a:t>                                 Kahverengi algler 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645024"/>
            <a:ext cx="705678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99592" y="1124745"/>
            <a:ext cx="756084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PROTOZOONLAR</a:t>
            </a:r>
          </a:p>
          <a:p>
            <a:pPr algn="just"/>
            <a:r>
              <a:rPr lang="tr-TR" dirty="0"/>
              <a:t>              Serbest ya da parazit olarak yaşayan, değişik boyut ve şekillerdeki mikroorganizmalardır. </a:t>
            </a:r>
          </a:p>
          <a:p>
            <a:pPr algn="just"/>
            <a:r>
              <a:rPr lang="tr-TR" dirty="0"/>
              <a:t>            Hücre zarı, kromozomları içeren bir hücre çekirdeği, mitokondriler ve </a:t>
            </a:r>
            <a:r>
              <a:rPr lang="tr-TR" dirty="0" err="1"/>
              <a:t>endoplazmik</a:t>
            </a:r>
            <a:r>
              <a:rPr lang="tr-TR" dirty="0"/>
              <a:t> </a:t>
            </a:r>
            <a:r>
              <a:rPr lang="tr-TR" dirty="0" err="1"/>
              <a:t>retikulum</a:t>
            </a:r>
            <a:r>
              <a:rPr lang="tr-TR" dirty="0"/>
              <a:t> gibi </a:t>
            </a:r>
            <a:r>
              <a:rPr lang="tr-TR" dirty="0" err="1"/>
              <a:t>organellere</a:t>
            </a:r>
            <a:r>
              <a:rPr lang="tr-TR" dirty="0"/>
              <a:t> sahiptir.</a:t>
            </a:r>
          </a:p>
          <a:p>
            <a:pPr algn="just"/>
            <a:r>
              <a:rPr lang="tr-TR" dirty="0"/>
              <a:t>           Bunların dışında, bazı ilave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organelleri</a:t>
            </a:r>
            <a:r>
              <a:rPr lang="tr-TR" dirty="0"/>
              <a:t> ve </a:t>
            </a:r>
            <a:r>
              <a:rPr lang="tr-TR" dirty="0" err="1"/>
              <a:t>psödopodlar</a:t>
            </a:r>
            <a:r>
              <a:rPr lang="tr-TR" dirty="0"/>
              <a:t> (yalancı ayaklar), kamçılar gibi hareket </a:t>
            </a:r>
            <a:r>
              <a:rPr lang="tr-TR" dirty="0" err="1"/>
              <a:t>organelleri</a:t>
            </a:r>
            <a:r>
              <a:rPr lang="tr-TR" dirty="0"/>
              <a:t> vardır.</a:t>
            </a:r>
          </a:p>
          <a:p>
            <a:pPr algn="just"/>
            <a:r>
              <a:rPr lang="tr-TR" dirty="0"/>
              <a:t>            Parazit </a:t>
            </a:r>
            <a:r>
              <a:rPr lang="tr-TR" dirty="0" err="1"/>
              <a:t>protozoonların</a:t>
            </a:r>
            <a:r>
              <a:rPr lang="tr-TR" dirty="0"/>
              <a:t> çoğu, içlerinde evrim geçirerek şekil değiştirip çoğaldıkları </a:t>
            </a:r>
            <a:r>
              <a:rPr lang="tr-TR" dirty="0" err="1"/>
              <a:t>artropodalarla</a:t>
            </a:r>
            <a:r>
              <a:rPr lang="tr-TR" dirty="0"/>
              <a:t> taşınırlar.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974882"/>
            <a:ext cx="4392488" cy="219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502</TotalTime>
  <Words>2454</Words>
  <Application>Microsoft Office PowerPoint</Application>
  <PresentationFormat>Ekran Gösterisi (4:3)</PresentationFormat>
  <Paragraphs>323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4" baseType="lpstr">
      <vt:lpstr>Calibri</vt:lpstr>
      <vt:lpstr>Constantia</vt:lpstr>
      <vt:lpstr>Wingdings 2</vt:lpstr>
      <vt:lpstr>Akış</vt:lpstr>
      <vt:lpstr>MİKROBİYOLOJİ LABORATUVARI ÇALIŞMALARI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MİKROBİYOLOJİ LABORATUVARI ÇALIŞMALARI</dc:title>
  <dc:creator>Exper</dc:creator>
  <cp:lastModifiedBy>AYLIN KOPRULULER</cp:lastModifiedBy>
  <cp:revision>47</cp:revision>
  <dcterms:created xsi:type="dcterms:W3CDTF">2020-09-21T08:25:48Z</dcterms:created>
  <dcterms:modified xsi:type="dcterms:W3CDTF">2021-04-20T14:59:36Z</dcterms:modified>
</cp:coreProperties>
</file>