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70" r:id="rId12"/>
    <p:sldId id="271" r:id="rId13"/>
    <p:sldId id="265" r:id="rId14"/>
    <p:sldId id="274" r:id="rId15"/>
    <p:sldId id="266" r:id="rId16"/>
    <p:sldId id="267" r:id="rId17"/>
    <p:sldId id="268" r:id="rId18"/>
    <p:sldId id="269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5" r:id="rId34"/>
    <p:sldId id="288" r:id="rId35"/>
    <p:sldId id="289" r:id="rId36"/>
    <p:sldId id="290" r:id="rId37"/>
    <p:sldId id="292" r:id="rId38"/>
    <p:sldId id="293" r:id="rId39"/>
    <p:sldId id="297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37BAD1-A81A-4AD4-A513-69DD34B29930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95519F-5076-435F-B3D7-ACFD107FFC85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istanbul.edu.tr/sakucev/wp-content/uploads/Hemodiyaliz.pdf" TargetMode="External"/><Relationship Id="rId2" Type="http://schemas.openxmlformats.org/officeDocument/2006/relationships/hyperlink" Target="http://www.megep.meb.gov.tr/mte_program_modul/moduller/%C3%96zel%20Tan%C4%B1%20ve%20Tedavi%20Ama%C3%A7l%C4%B1%20%C3%9Cnitel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hp\Desktop\Kenan%20Ates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DİYALİZ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HAZIRLAYAN </a:t>
            </a:r>
          </a:p>
          <a:p>
            <a:r>
              <a:rPr lang="tr-TR" dirty="0" smtClean="0"/>
              <a:t>GÜLDEN İMAL SEMERCİOĞLU</a:t>
            </a:r>
          </a:p>
          <a:p>
            <a:r>
              <a:rPr lang="tr-TR" dirty="0" smtClean="0"/>
              <a:t>Sağlık Hizmetleri Öğretmeni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612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3061326"/>
            <a:ext cx="7408862" cy="267844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3-ULTRAFİLTRASYON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278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DİYALİZ TEDAVİSİ 2 ŞEKİLDE UYGULANIR:</a:t>
            </a:r>
          </a:p>
          <a:p>
            <a:pPr marL="0" indent="0">
              <a:buNone/>
            </a:pPr>
            <a:r>
              <a:rPr lang="tr-TR" dirty="0" smtClean="0"/>
              <a:t>1- HEMODİYALİZ</a:t>
            </a:r>
          </a:p>
          <a:p>
            <a:pPr marL="0" indent="0">
              <a:buNone/>
            </a:pPr>
            <a:r>
              <a:rPr lang="tr-TR" dirty="0" smtClean="0"/>
              <a:t>2-PERİTON DİYALİZİ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63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Hemodiyaliz (HD); vücutta biriken atık ve </a:t>
            </a:r>
            <a:r>
              <a:rPr lang="tr-TR" dirty="0" err="1"/>
              <a:t>toksik</a:t>
            </a:r>
            <a:r>
              <a:rPr lang="tr-TR" dirty="0"/>
              <a:t> maddelerin vücuttan atılması, vücut sıvı volüm ve birleşiminin korunması için yapay </a:t>
            </a:r>
            <a:r>
              <a:rPr lang="tr-TR" dirty="0" smtClean="0"/>
              <a:t>böbrek (</a:t>
            </a:r>
            <a:r>
              <a:rPr lang="tr-TR" dirty="0"/>
              <a:t>hemodiyaliz makinesi) aracılığı ile hastanın kanının temizlenmesi ve tekrar hastaya verilmesi işlemidir</a:t>
            </a:r>
            <a:r>
              <a:rPr lang="tr-TR" dirty="0" smtClean="0"/>
              <a:t>.</a:t>
            </a:r>
          </a:p>
          <a:p>
            <a:r>
              <a:rPr lang="tr-TR" dirty="0"/>
              <a:t>Tipik olarak tedavi </a:t>
            </a:r>
            <a:r>
              <a:rPr lang="tr-TR" dirty="0">
                <a:solidFill>
                  <a:srgbClr val="FF0000"/>
                </a:solidFill>
              </a:rPr>
              <a:t>haftada 3 gün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günde 3-4 saat </a:t>
            </a:r>
            <a:r>
              <a:rPr lang="tr-TR" dirty="0"/>
              <a:t>uygulanır. Bu durum bireyin kilosu, klinik durumu, kullanılan </a:t>
            </a:r>
            <a:r>
              <a:rPr lang="tr-TR" dirty="0" err="1"/>
              <a:t>diyalizer</a:t>
            </a:r>
            <a:r>
              <a:rPr lang="tr-TR" dirty="0"/>
              <a:t> tipi, kan akımı hızına bağlı olarak değişir.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 </a:t>
            </a:r>
          </a:p>
        </p:txBody>
      </p:sp>
    </p:spTree>
    <p:extLst>
      <p:ext uri="{BB962C8B-B14F-4D97-AF65-F5344CB8AC3E}">
        <p14:creationId xmlns:p14="http://schemas.microsoft.com/office/powerpoint/2010/main" val="404251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1- Damar erişim yolu - damar - </a:t>
            </a:r>
            <a:r>
              <a:rPr lang="tr-TR" b="1" dirty="0" err="1">
                <a:solidFill>
                  <a:schemeClr val="tx1"/>
                </a:solidFill>
              </a:rPr>
              <a:t>kateter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2- </a:t>
            </a:r>
            <a:r>
              <a:rPr lang="tr-TR" b="1" dirty="0" err="1">
                <a:solidFill>
                  <a:schemeClr val="tx1"/>
                </a:solidFill>
              </a:rPr>
              <a:t>Diyalizör</a:t>
            </a:r>
            <a:r>
              <a:rPr lang="tr-TR" b="1" dirty="0">
                <a:solidFill>
                  <a:schemeClr val="tx1"/>
                </a:solidFill>
              </a:rPr>
              <a:t> / hemodiyaliz </a:t>
            </a:r>
            <a:r>
              <a:rPr lang="tr-TR" b="1" dirty="0" err="1">
                <a:solidFill>
                  <a:schemeClr val="tx1"/>
                </a:solidFill>
              </a:rPr>
              <a:t>membranı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3- </a:t>
            </a:r>
            <a:r>
              <a:rPr lang="tr-TR" b="1" dirty="0">
                <a:solidFill>
                  <a:schemeClr val="tx1"/>
                </a:solidFill>
              </a:rPr>
              <a:t>Diyaliz suyu / </a:t>
            </a:r>
            <a:r>
              <a:rPr lang="tr-TR" b="1" dirty="0" err="1">
                <a:solidFill>
                  <a:schemeClr val="tx1"/>
                </a:solidFill>
              </a:rPr>
              <a:t>diyalizat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4- </a:t>
            </a:r>
            <a:r>
              <a:rPr lang="tr-TR" b="1" dirty="0" err="1">
                <a:solidFill>
                  <a:schemeClr val="tx1"/>
                </a:solidFill>
              </a:rPr>
              <a:t>Antikoagülasyon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5- </a:t>
            </a:r>
            <a:r>
              <a:rPr lang="tr-TR" b="1" dirty="0">
                <a:solidFill>
                  <a:schemeClr val="tx1"/>
                </a:solidFill>
              </a:rPr>
              <a:t>Hemodiyaliz makinası - kan akımı - </a:t>
            </a:r>
            <a:r>
              <a:rPr lang="tr-TR" b="1" dirty="0" err="1">
                <a:solidFill>
                  <a:schemeClr val="tx1"/>
                </a:solidFill>
              </a:rPr>
              <a:t>diyalizat</a:t>
            </a:r>
            <a:r>
              <a:rPr lang="tr-TR" b="1" dirty="0">
                <a:solidFill>
                  <a:schemeClr val="tx1"/>
                </a:solidFill>
              </a:rPr>
              <a:t> oluşturma ve akımı - güvenlik sistemi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1-Hemodiyaliz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309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276872"/>
            <a:ext cx="7876397" cy="3849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+mj-lt"/>
              </a:rPr>
              <a:t>Hemodiyaliz 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işlemi, hasta kanının hastanın genellikle daha az kullanılan kolundaki bir </a:t>
            </a:r>
            <a:r>
              <a:rPr lang="tr-TR" dirty="0" err="1">
                <a:solidFill>
                  <a:schemeClr val="tx1"/>
                </a:solidFill>
                <a:latin typeface="+mj-lt"/>
              </a:rPr>
              <a:t>arteriyovenöz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fistül veya bir santral </a:t>
            </a:r>
            <a:r>
              <a:rPr lang="tr-TR" dirty="0" err="1">
                <a:solidFill>
                  <a:schemeClr val="tx1"/>
                </a:solidFill>
                <a:latin typeface="+mj-lt"/>
              </a:rPr>
              <a:t>venöz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j-lt"/>
              </a:rPr>
              <a:t>kateterden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alınarak hemodiyaliz seti içinde </a:t>
            </a:r>
            <a:r>
              <a:rPr lang="tr-TR" dirty="0" err="1">
                <a:solidFill>
                  <a:schemeClr val="tx1"/>
                </a:solidFill>
                <a:latin typeface="+mj-lt"/>
              </a:rPr>
              <a:t>diyalizere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pompalanması ve </a:t>
            </a:r>
            <a:r>
              <a:rPr lang="tr-TR" dirty="0" err="1">
                <a:solidFill>
                  <a:schemeClr val="tx1"/>
                </a:solidFill>
                <a:latin typeface="+mj-lt"/>
              </a:rPr>
              <a:t>diyalizer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içinde diyaliz solüsyonu ile aralarında hemodiyaliz </a:t>
            </a:r>
            <a:r>
              <a:rPr lang="tr-TR" dirty="0" err="1">
                <a:solidFill>
                  <a:schemeClr val="tx1"/>
                </a:solidFill>
                <a:latin typeface="+mj-lt"/>
              </a:rPr>
              <a:t>membranı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bulunacak şekilde karşı karşıya getirilmesini gerektirir. </a:t>
            </a: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+mj-lt"/>
              </a:rPr>
              <a:t>Fistül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Bir arter ve </a:t>
            </a:r>
            <a:r>
              <a:rPr lang="tr-TR" dirty="0" err="1">
                <a:solidFill>
                  <a:schemeClr val="tx1"/>
                </a:solidFill>
                <a:latin typeface="+mj-lt"/>
              </a:rPr>
              <a:t>venin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birbiriyle doğrudan birleştirilmesidir</a:t>
            </a:r>
            <a:r>
              <a:rPr lang="tr-TR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  <a:latin typeface="+mj-lt"/>
              </a:rPr>
              <a:t>Şant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Bir arter ve </a:t>
            </a:r>
            <a:r>
              <a:rPr lang="tr-TR" dirty="0" err="1">
                <a:solidFill>
                  <a:schemeClr val="tx1"/>
                </a:solidFill>
                <a:latin typeface="+mj-lt"/>
              </a:rPr>
              <a:t>venin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, bir </a:t>
            </a:r>
            <a:r>
              <a:rPr lang="tr-TR" dirty="0" err="1">
                <a:solidFill>
                  <a:schemeClr val="tx1"/>
                </a:solidFill>
                <a:latin typeface="+mj-lt"/>
              </a:rPr>
              <a:t>kateter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aracılığı ile cilt dışında birleştirilmesi işlemidir.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 </a:t>
            </a:r>
          </a:p>
        </p:txBody>
      </p:sp>
    </p:spTree>
    <p:extLst>
      <p:ext uri="{BB962C8B-B14F-4D97-AF65-F5344CB8AC3E}">
        <p14:creationId xmlns:p14="http://schemas.microsoft.com/office/powerpoint/2010/main" val="368175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7704856" cy="348925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 </a:t>
            </a:r>
          </a:p>
        </p:txBody>
      </p:sp>
    </p:spTree>
    <p:extLst>
      <p:ext uri="{BB962C8B-B14F-4D97-AF65-F5344CB8AC3E}">
        <p14:creationId xmlns:p14="http://schemas.microsoft.com/office/powerpoint/2010/main" val="378204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74938"/>
            <a:ext cx="7992888" cy="345122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 </a:t>
            </a:r>
          </a:p>
        </p:txBody>
      </p:sp>
    </p:spTree>
    <p:extLst>
      <p:ext uri="{BB962C8B-B14F-4D97-AF65-F5344CB8AC3E}">
        <p14:creationId xmlns:p14="http://schemas.microsoft.com/office/powerpoint/2010/main" val="428023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04" y="2674938"/>
            <a:ext cx="4941130" cy="345122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</a:t>
            </a:r>
          </a:p>
        </p:txBody>
      </p:sp>
    </p:spTree>
    <p:extLst>
      <p:ext uri="{BB962C8B-B14F-4D97-AF65-F5344CB8AC3E}">
        <p14:creationId xmlns:p14="http://schemas.microsoft.com/office/powerpoint/2010/main" val="331734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b="1" dirty="0" smtClean="0"/>
              <a:t>2- </a:t>
            </a:r>
            <a:r>
              <a:rPr lang="tr-TR" b="1" dirty="0" err="1"/>
              <a:t>Diyalizör</a:t>
            </a:r>
            <a:r>
              <a:rPr lang="tr-TR" b="1" dirty="0"/>
              <a:t> / hemodiyaliz </a:t>
            </a:r>
            <a:r>
              <a:rPr lang="tr-TR" b="1" dirty="0" err="1"/>
              <a:t>membranı</a:t>
            </a:r>
            <a:endParaRPr lang="tr-TR" b="1" dirty="0"/>
          </a:p>
          <a:p>
            <a:r>
              <a:rPr lang="tr-TR" dirty="0" smtClean="0"/>
              <a:t>- </a:t>
            </a:r>
            <a:r>
              <a:rPr lang="tr-TR" dirty="0" err="1"/>
              <a:t>Diyalizör</a:t>
            </a:r>
            <a:r>
              <a:rPr lang="tr-TR" dirty="0"/>
              <a:t> ; diyaliz </a:t>
            </a:r>
            <a:r>
              <a:rPr lang="tr-TR" dirty="0" err="1"/>
              <a:t>mebranının</a:t>
            </a:r>
            <a:r>
              <a:rPr lang="tr-TR" dirty="0"/>
              <a:t> içi boş liflerini içeren sert poliüretan bir kılıftır.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</a:t>
            </a:r>
          </a:p>
        </p:txBody>
      </p:sp>
    </p:spTree>
    <p:extLst>
      <p:ext uri="{BB962C8B-B14F-4D97-AF65-F5344CB8AC3E}">
        <p14:creationId xmlns:p14="http://schemas.microsoft.com/office/powerpoint/2010/main" val="4177209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6038"/>
            <a:ext cx="3888432" cy="392012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</a:t>
            </a:r>
          </a:p>
        </p:txBody>
      </p:sp>
      <p:pic>
        <p:nvPicPr>
          <p:cNvPr id="2050" name="Picture 2" descr="C:\Users\hp\Desktop\Dİ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44" y="2276872"/>
            <a:ext cx="39433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1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357341" cy="2448272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Böbrekler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788024" y="3260605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• </a:t>
            </a:r>
            <a:r>
              <a:rPr lang="tr-TR" dirty="0" err="1" smtClean="0"/>
              <a:t>Retroperitoneal</a:t>
            </a:r>
            <a:r>
              <a:rPr lang="tr-TR" dirty="0" smtClean="0"/>
              <a:t> bölgede </a:t>
            </a:r>
          </a:p>
          <a:p>
            <a:r>
              <a:rPr lang="tr-TR" dirty="0" smtClean="0"/>
              <a:t>• 120 -150 gr </a:t>
            </a:r>
          </a:p>
          <a:p>
            <a:r>
              <a:rPr lang="tr-TR" dirty="0" smtClean="0"/>
              <a:t>• İdrar oluşumu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4685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8352928" cy="370527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</a:t>
            </a:r>
          </a:p>
        </p:txBody>
      </p:sp>
    </p:spTree>
    <p:extLst>
      <p:ext uri="{BB962C8B-B14F-4D97-AF65-F5344CB8AC3E}">
        <p14:creationId xmlns:p14="http://schemas.microsoft.com/office/powerpoint/2010/main" val="374186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984776" cy="3633267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</a:t>
            </a:r>
          </a:p>
        </p:txBody>
      </p:sp>
    </p:spTree>
    <p:extLst>
      <p:ext uri="{BB962C8B-B14F-4D97-AF65-F5344CB8AC3E}">
        <p14:creationId xmlns:p14="http://schemas.microsoft.com/office/powerpoint/2010/main" val="365375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Diyaliz suyu / </a:t>
            </a:r>
            <a:r>
              <a:rPr lang="tr-TR" b="1" dirty="0" err="1">
                <a:solidFill>
                  <a:schemeClr val="tx1"/>
                </a:solidFill>
              </a:rPr>
              <a:t>diyalizat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Su (saf) sisteminden gelen su ile konsantre </a:t>
            </a:r>
            <a:r>
              <a:rPr lang="tr-TR" dirty="0" err="1">
                <a:solidFill>
                  <a:schemeClr val="tx1"/>
                </a:solidFill>
              </a:rPr>
              <a:t>diyalizatını</a:t>
            </a:r>
            <a:r>
              <a:rPr lang="tr-TR" dirty="0">
                <a:solidFill>
                  <a:schemeClr val="tx1"/>
                </a:solidFill>
              </a:rPr>
              <a:t> uygun oranlarda karıştırır.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</a:t>
            </a:r>
          </a:p>
        </p:txBody>
      </p:sp>
    </p:spTree>
    <p:extLst>
      <p:ext uri="{BB962C8B-B14F-4D97-AF65-F5344CB8AC3E}">
        <p14:creationId xmlns:p14="http://schemas.microsoft.com/office/powerpoint/2010/main" val="1626924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4- </a:t>
            </a:r>
            <a:r>
              <a:rPr lang="tr-TR" b="1" dirty="0" err="1">
                <a:solidFill>
                  <a:schemeClr val="tx1"/>
                </a:solidFill>
              </a:rPr>
              <a:t>Antikoagülasyon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dirty="0"/>
              <a:t>Hemodiyaliz sırasında hastanın kanının pıhtılaşmasını önlemek için </a:t>
            </a:r>
            <a:r>
              <a:rPr lang="tr-TR" dirty="0" err="1"/>
              <a:t>heparinize</a:t>
            </a:r>
            <a:r>
              <a:rPr lang="tr-TR" dirty="0"/>
              <a:t> (</a:t>
            </a:r>
            <a:r>
              <a:rPr lang="tr-TR" dirty="0" err="1"/>
              <a:t>antikoaulasyon</a:t>
            </a:r>
            <a:r>
              <a:rPr lang="tr-TR" dirty="0"/>
              <a:t>) etmek gerekir. Bunun için hastanın pıhtılaşma değerlerine göre hastaya </a:t>
            </a:r>
            <a:r>
              <a:rPr lang="tr-TR" sz="2800" dirty="0" smtClean="0">
                <a:solidFill>
                  <a:srgbClr val="FF0000"/>
                </a:solidFill>
              </a:rPr>
              <a:t>HEPARİN </a:t>
            </a:r>
            <a:r>
              <a:rPr lang="tr-TR" dirty="0" smtClean="0"/>
              <a:t>verilir</a:t>
            </a:r>
            <a:r>
              <a:rPr lang="tr-TR" dirty="0"/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</a:t>
            </a:r>
          </a:p>
        </p:txBody>
      </p:sp>
    </p:spTree>
    <p:extLst>
      <p:ext uri="{BB962C8B-B14F-4D97-AF65-F5344CB8AC3E}">
        <p14:creationId xmlns:p14="http://schemas.microsoft.com/office/powerpoint/2010/main" val="3866477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</a:rPr>
              <a:t>5- Hemodiyaliz </a:t>
            </a:r>
            <a:r>
              <a:rPr lang="tr-TR" b="1" dirty="0" smtClean="0">
                <a:solidFill>
                  <a:schemeClr val="tx1"/>
                </a:solidFill>
              </a:rPr>
              <a:t>makinası :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1- Kan pompası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2- </a:t>
            </a:r>
            <a:r>
              <a:rPr lang="tr-TR" dirty="0" err="1">
                <a:solidFill>
                  <a:schemeClr val="tx1"/>
                </a:solidFill>
              </a:rPr>
              <a:t>Diyalizat</a:t>
            </a:r>
            <a:r>
              <a:rPr lang="tr-TR" dirty="0">
                <a:solidFill>
                  <a:schemeClr val="tx1"/>
                </a:solidFill>
              </a:rPr>
              <a:t> iletim sistemi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3- </a:t>
            </a:r>
            <a:r>
              <a:rPr lang="tr-TR" dirty="0">
                <a:solidFill>
                  <a:schemeClr val="tx1"/>
                </a:solidFill>
              </a:rPr>
              <a:t>Hava </a:t>
            </a:r>
            <a:r>
              <a:rPr lang="tr-TR" dirty="0" err="1">
                <a:solidFill>
                  <a:schemeClr val="tx1"/>
                </a:solidFill>
              </a:rPr>
              <a:t>dedektörü</a:t>
            </a:r>
            <a:r>
              <a:rPr lang="tr-TR" dirty="0">
                <a:solidFill>
                  <a:schemeClr val="tx1"/>
                </a:solidFill>
              </a:rPr>
              <a:t>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4- </a:t>
            </a:r>
            <a:r>
              <a:rPr lang="tr-TR" dirty="0" err="1">
                <a:solidFill>
                  <a:schemeClr val="tx1"/>
                </a:solidFill>
              </a:rPr>
              <a:t>Heparin</a:t>
            </a:r>
            <a:r>
              <a:rPr lang="tr-TR" dirty="0">
                <a:solidFill>
                  <a:schemeClr val="tx1"/>
                </a:solidFill>
              </a:rPr>
              <a:t> pompası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5- </a:t>
            </a:r>
            <a:r>
              <a:rPr lang="tr-TR" dirty="0">
                <a:solidFill>
                  <a:schemeClr val="tx1"/>
                </a:solidFill>
              </a:rPr>
              <a:t>Monitörler ( basınç, kan sızması, iletkenlik, hava )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</a:t>
            </a:r>
          </a:p>
        </p:txBody>
      </p:sp>
    </p:spTree>
    <p:extLst>
      <p:ext uri="{BB962C8B-B14F-4D97-AF65-F5344CB8AC3E}">
        <p14:creationId xmlns:p14="http://schemas.microsoft.com/office/powerpoint/2010/main" val="966638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120680" cy="4281339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52728"/>
          </a:xfrm>
        </p:spPr>
        <p:txBody>
          <a:bodyPr/>
          <a:lstStyle/>
          <a:p>
            <a:r>
              <a:rPr lang="tr-TR" dirty="0"/>
              <a:t>1-Hemodiyaliz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627784" y="149226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Hemodiyaliz makinesi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593157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352928" cy="4137323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1-Hemodiyaliz</a:t>
            </a:r>
          </a:p>
        </p:txBody>
      </p:sp>
    </p:spTree>
    <p:extLst>
      <p:ext uri="{BB962C8B-B14F-4D97-AF65-F5344CB8AC3E}">
        <p14:creationId xmlns:p14="http://schemas.microsoft.com/office/powerpoint/2010/main" val="264986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Hasta tartılarak yatağa alınır. Kan basıncı ve ateşi ölçülür.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 Su </a:t>
            </a:r>
            <a:r>
              <a:rPr lang="tr-TR" dirty="0">
                <a:solidFill>
                  <a:schemeClr val="tx1"/>
                </a:solidFill>
              </a:rPr>
              <a:t>vanası açılıp makine çalıştırılır. </a:t>
            </a:r>
            <a:r>
              <a:rPr lang="tr-TR" dirty="0" err="1">
                <a:solidFill>
                  <a:schemeClr val="tx1"/>
                </a:solidFill>
              </a:rPr>
              <a:t>Diyasol</a:t>
            </a:r>
            <a:r>
              <a:rPr lang="tr-TR" dirty="0">
                <a:solidFill>
                  <a:schemeClr val="tx1"/>
                </a:solidFill>
              </a:rPr>
              <a:t> pipeti, </a:t>
            </a:r>
            <a:r>
              <a:rPr lang="tr-TR" dirty="0" err="1">
                <a:solidFill>
                  <a:schemeClr val="tx1"/>
                </a:solidFill>
              </a:rPr>
              <a:t>diyasol</a:t>
            </a:r>
            <a:r>
              <a:rPr lang="tr-TR" dirty="0">
                <a:solidFill>
                  <a:schemeClr val="tx1"/>
                </a:solidFill>
              </a:rPr>
              <a:t> solüsyonunun içine konulur.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Makinedeki “</a:t>
            </a:r>
            <a:r>
              <a:rPr lang="tr-TR" dirty="0" err="1">
                <a:solidFill>
                  <a:schemeClr val="tx1"/>
                </a:solidFill>
              </a:rPr>
              <a:t>by-pass</a:t>
            </a:r>
            <a:r>
              <a:rPr lang="tr-TR" dirty="0">
                <a:solidFill>
                  <a:schemeClr val="tx1"/>
                </a:solidFill>
              </a:rPr>
              <a:t>” düğmesi yanıp sönmeye başlayınca makinenin içindeki </a:t>
            </a:r>
            <a:r>
              <a:rPr lang="tr-TR" dirty="0" err="1">
                <a:solidFill>
                  <a:schemeClr val="tx1"/>
                </a:solidFill>
              </a:rPr>
              <a:t>diyasol</a:t>
            </a:r>
            <a:r>
              <a:rPr lang="tr-TR" dirty="0">
                <a:solidFill>
                  <a:schemeClr val="tx1"/>
                </a:solidFill>
              </a:rPr>
              <a:t> karışımı </a:t>
            </a:r>
            <a:r>
              <a:rPr lang="tr-TR" dirty="0" err="1">
                <a:solidFill>
                  <a:schemeClr val="tx1"/>
                </a:solidFill>
              </a:rPr>
              <a:t>diyalizere</a:t>
            </a:r>
            <a:r>
              <a:rPr lang="tr-TR" dirty="0">
                <a:solidFill>
                  <a:schemeClr val="tx1"/>
                </a:solidFill>
              </a:rPr>
              <a:t> taşıyan arter ve </a:t>
            </a:r>
            <a:r>
              <a:rPr lang="tr-TR" dirty="0" err="1">
                <a:solidFill>
                  <a:schemeClr val="tx1"/>
                </a:solidFill>
              </a:rPr>
              <a:t>ven</a:t>
            </a:r>
            <a:r>
              <a:rPr lang="tr-TR" dirty="0">
                <a:solidFill>
                  <a:schemeClr val="tx1"/>
                </a:solidFill>
              </a:rPr>
              <a:t> hortumları, </a:t>
            </a:r>
            <a:r>
              <a:rPr lang="tr-TR" dirty="0" err="1">
                <a:solidFill>
                  <a:schemeClr val="tx1"/>
                </a:solidFill>
              </a:rPr>
              <a:t>diyalizerdeki</a:t>
            </a:r>
            <a:r>
              <a:rPr lang="tr-TR" dirty="0">
                <a:solidFill>
                  <a:schemeClr val="tx1"/>
                </a:solidFill>
              </a:rPr>
              <a:t> arter ve </a:t>
            </a:r>
            <a:r>
              <a:rPr lang="tr-TR" dirty="0" err="1">
                <a:solidFill>
                  <a:schemeClr val="tx1"/>
                </a:solidFill>
              </a:rPr>
              <a:t>ven</a:t>
            </a:r>
            <a:r>
              <a:rPr lang="tr-TR" dirty="0">
                <a:solidFill>
                  <a:schemeClr val="tx1"/>
                </a:solidFill>
              </a:rPr>
              <a:t> yuvalarına takılır. Alarm </a:t>
            </a:r>
            <a:r>
              <a:rPr lang="tr-TR" dirty="0" err="1">
                <a:solidFill>
                  <a:schemeClr val="tx1"/>
                </a:solidFill>
              </a:rPr>
              <a:t>by-pass</a:t>
            </a:r>
            <a:r>
              <a:rPr lang="tr-TR" dirty="0">
                <a:solidFill>
                  <a:schemeClr val="tx1"/>
                </a:solidFill>
              </a:rPr>
              <a:t> kapatılınca makine hazır duruma gelir. Kanama problemi varsa setler </a:t>
            </a:r>
            <a:r>
              <a:rPr lang="tr-TR" dirty="0" err="1">
                <a:solidFill>
                  <a:schemeClr val="tx1"/>
                </a:solidFill>
              </a:rPr>
              <a:t>heparinli</a:t>
            </a:r>
            <a:r>
              <a:rPr lang="tr-TR" dirty="0">
                <a:solidFill>
                  <a:schemeClr val="tx1"/>
                </a:solidFill>
              </a:rPr>
              <a:t> serum ile yıkanır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Setlerin </a:t>
            </a:r>
            <a:r>
              <a:rPr lang="tr-TR" dirty="0">
                <a:solidFill>
                  <a:schemeClr val="tx1"/>
                </a:solidFill>
              </a:rPr>
              <a:t>havasını çıkarmak için % 0,9’luk </a:t>
            </a:r>
            <a:r>
              <a:rPr lang="tr-TR" dirty="0" err="1">
                <a:solidFill>
                  <a:schemeClr val="tx1"/>
                </a:solidFill>
              </a:rPr>
              <a:t>NaCl</a:t>
            </a:r>
            <a:r>
              <a:rPr lang="tr-TR" dirty="0">
                <a:solidFill>
                  <a:schemeClr val="tx1"/>
                </a:solidFill>
              </a:rPr>
              <a:t> ile setler yıkanır.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Hastanın </a:t>
            </a:r>
            <a:r>
              <a:rPr lang="tr-TR" dirty="0" err="1">
                <a:solidFill>
                  <a:schemeClr val="tx1"/>
                </a:solidFill>
              </a:rPr>
              <a:t>fistüllü</a:t>
            </a:r>
            <a:r>
              <a:rPr lang="tr-TR" dirty="0">
                <a:solidFill>
                  <a:schemeClr val="tx1"/>
                </a:solidFill>
              </a:rPr>
              <a:t> kolu </a:t>
            </a:r>
            <a:r>
              <a:rPr lang="tr-TR" dirty="0" err="1">
                <a:solidFill>
                  <a:schemeClr val="tx1"/>
                </a:solidFill>
              </a:rPr>
              <a:t>batikon</a:t>
            </a:r>
            <a:r>
              <a:rPr lang="tr-TR" dirty="0">
                <a:solidFill>
                  <a:schemeClr val="tx1"/>
                </a:solidFill>
              </a:rPr>
              <a:t> iyodür ile silinir. Kuruması beklenir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AV </a:t>
            </a:r>
            <a:r>
              <a:rPr lang="tr-TR" dirty="0">
                <a:solidFill>
                  <a:schemeClr val="tx1"/>
                </a:solidFill>
              </a:rPr>
              <a:t>fistül varsa fistül iğneleri açılarak içerisinden serum fizyolojik (% 0,9’luk </a:t>
            </a:r>
            <a:r>
              <a:rPr lang="tr-TR" dirty="0" err="1">
                <a:solidFill>
                  <a:schemeClr val="tx1"/>
                </a:solidFill>
              </a:rPr>
              <a:t>NaCl</a:t>
            </a:r>
            <a:r>
              <a:rPr lang="tr-TR" dirty="0">
                <a:solidFill>
                  <a:schemeClr val="tx1"/>
                </a:solidFill>
              </a:rPr>
              <a:t>) geçirilir.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Hemodiyaliz Cihazına Hastanın Bağlanması ve Bakımı </a:t>
            </a:r>
          </a:p>
        </p:txBody>
      </p:sp>
    </p:spTree>
    <p:extLst>
      <p:ext uri="{BB962C8B-B14F-4D97-AF65-F5344CB8AC3E}">
        <p14:creationId xmlns:p14="http://schemas.microsoft.com/office/powerpoint/2010/main" val="2752323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Hastanın koluna turnike bağlanır. Arter iğnesi fistül yönüne doğru damara takılır (İğnenin fistüle uzaklığı en az 5 cm olmalıdır.). </a:t>
            </a:r>
            <a:r>
              <a:rPr lang="tr-TR" sz="2000" dirty="0" err="1">
                <a:solidFill>
                  <a:schemeClr val="tx1"/>
                </a:solidFill>
              </a:rPr>
              <a:t>Ven</a:t>
            </a:r>
            <a:r>
              <a:rPr lang="tr-TR" sz="2000" dirty="0">
                <a:solidFill>
                  <a:schemeClr val="tx1"/>
                </a:solidFill>
              </a:rPr>
              <a:t> iğnesi arterin ters yönündeki damara takılır (Arter ve </a:t>
            </a:r>
            <a:r>
              <a:rPr lang="tr-TR" sz="2000" dirty="0" err="1">
                <a:solidFill>
                  <a:schemeClr val="tx1"/>
                </a:solidFill>
              </a:rPr>
              <a:t>ven</a:t>
            </a:r>
            <a:r>
              <a:rPr lang="tr-TR" sz="2000" dirty="0">
                <a:solidFill>
                  <a:schemeClr val="tx1"/>
                </a:solidFill>
              </a:rPr>
              <a:t> arasındaki mesafe en az 5 cm olmalıdır.). Turnike çözülüp iğneler tespit edilir. </a:t>
            </a:r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Setin </a:t>
            </a:r>
            <a:r>
              <a:rPr lang="tr-TR" sz="2000" dirty="0">
                <a:solidFill>
                  <a:schemeClr val="tx1"/>
                </a:solidFill>
              </a:rPr>
              <a:t>arter bağlantısı ile hastanın arter iğnesi birleştirilir. </a:t>
            </a:r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Pompa </a:t>
            </a:r>
            <a:r>
              <a:rPr lang="tr-TR" sz="2000" dirty="0">
                <a:solidFill>
                  <a:schemeClr val="tx1"/>
                </a:solidFill>
              </a:rPr>
              <a:t>100-150 basınçla çalıştırılır. Hastadan kan alınmaya başlanır. Kan </a:t>
            </a:r>
            <a:r>
              <a:rPr lang="tr-TR" sz="2000" dirty="0" err="1">
                <a:solidFill>
                  <a:schemeClr val="tx1"/>
                </a:solidFill>
              </a:rPr>
              <a:t>diyalizere</a:t>
            </a:r>
            <a:r>
              <a:rPr lang="tr-TR" sz="2000" dirty="0">
                <a:solidFill>
                  <a:schemeClr val="tx1"/>
                </a:solidFill>
              </a:rPr>
              <a:t> gelince hastaya arterden </a:t>
            </a:r>
            <a:r>
              <a:rPr lang="tr-TR" sz="2000" dirty="0" err="1">
                <a:solidFill>
                  <a:schemeClr val="tx1"/>
                </a:solidFill>
              </a:rPr>
              <a:t>heparin</a:t>
            </a:r>
            <a:r>
              <a:rPr lang="tr-TR" sz="2000" dirty="0">
                <a:solidFill>
                  <a:schemeClr val="tx1"/>
                </a:solidFill>
              </a:rPr>
              <a:t> yapılır. Kan </a:t>
            </a:r>
            <a:r>
              <a:rPr lang="tr-TR" sz="2000" dirty="0" err="1">
                <a:solidFill>
                  <a:schemeClr val="tx1"/>
                </a:solidFill>
              </a:rPr>
              <a:t>ven</a:t>
            </a:r>
            <a:r>
              <a:rPr lang="tr-TR" sz="2000" dirty="0">
                <a:solidFill>
                  <a:schemeClr val="tx1"/>
                </a:solidFill>
              </a:rPr>
              <a:t> lümenine gelince pompa kapatılıp hastanın </a:t>
            </a:r>
            <a:r>
              <a:rPr lang="tr-TR" sz="2000" dirty="0" err="1">
                <a:solidFill>
                  <a:schemeClr val="tx1"/>
                </a:solidFill>
              </a:rPr>
              <a:t>ven</a:t>
            </a:r>
            <a:r>
              <a:rPr lang="tr-TR" sz="2000" dirty="0">
                <a:solidFill>
                  <a:schemeClr val="tx1"/>
                </a:solidFill>
              </a:rPr>
              <a:t> iğnesi ile setin </a:t>
            </a:r>
            <a:r>
              <a:rPr lang="tr-TR" sz="2000" dirty="0" err="1">
                <a:solidFill>
                  <a:schemeClr val="tx1"/>
                </a:solidFill>
              </a:rPr>
              <a:t>ven</a:t>
            </a:r>
            <a:r>
              <a:rPr lang="tr-TR" sz="2000" dirty="0">
                <a:solidFill>
                  <a:schemeClr val="tx1"/>
                </a:solidFill>
              </a:rPr>
              <a:t> bağlantısı birleştirilir. Pompa yeniden açılır. Basınç 200-250’ye yükseltilir. Yeterli kan akımı sağlanıyorsa pompa hızı 300 ml/</a:t>
            </a:r>
            <a:r>
              <a:rPr lang="tr-TR" sz="2000" dirty="0" err="1">
                <a:solidFill>
                  <a:schemeClr val="tx1"/>
                </a:solidFill>
              </a:rPr>
              <a:t>dk’ya</a:t>
            </a:r>
            <a:r>
              <a:rPr lang="tr-TR" sz="2000" dirty="0">
                <a:solidFill>
                  <a:schemeClr val="tx1"/>
                </a:solidFill>
              </a:rPr>
              <a:t> yükseltilebilir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Hemodiyaliz Cihazına Hastanın Bağlanması ve Bakımı </a:t>
            </a:r>
          </a:p>
        </p:txBody>
      </p:sp>
    </p:spTree>
    <p:extLst>
      <p:ext uri="{BB962C8B-B14F-4D97-AF65-F5344CB8AC3E}">
        <p14:creationId xmlns:p14="http://schemas.microsoft.com/office/powerpoint/2010/main" val="2431738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Hasta takip formuna hastanın kan basıncı ve giriş kilosu kaydedilir. Diyaliz devam ederken sık sık hastanın kan basıncı ve </a:t>
            </a:r>
            <a:r>
              <a:rPr lang="tr-TR" dirty="0" err="1">
                <a:solidFill>
                  <a:schemeClr val="tx1"/>
                </a:solidFill>
              </a:rPr>
              <a:t>vital</a:t>
            </a:r>
            <a:r>
              <a:rPr lang="tr-TR" dirty="0">
                <a:solidFill>
                  <a:schemeClr val="tx1"/>
                </a:solidFill>
              </a:rPr>
              <a:t> bulguları kontrol edilir. </a:t>
            </a:r>
          </a:p>
          <a:p>
            <a:r>
              <a:rPr lang="tr-TR" dirty="0">
                <a:solidFill>
                  <a:schemeClr val="tx1"/>
                </a:solidFill>
              </a:rPr>
              <a:t>Hastanın sıvı fazlalığına ve hemodiyaliz süresine göre </a:t>
            </a:r>
            <a:r>
              <a:rPr lang="tr-TR" dirty="0" err="1">
                <a:solidFill>
                  <a:schemeClr val="tx1"/>
                </a:solidFill>
              </a:rPr>
              <a:t>transmembran</a:t>
            </a:r>
            <a:r>
              <a:rPr lang="tr-TR" dirty="0">
                <a:solidFill>
                  <a:schemeClr val="tx1"/>
                </a:solidFill>
              </a:rPr>
              <a:t> basıncı (TMP) ayarlanır.</a:t>
            </a:r>
          </a:p>
          <a:p>
            <a:r>
              <a:rPr lang="tr-TR" dirty="0">
                <a:solidFill>
                  <a:schemeClr val="tx1"/>
                </a:solidFill>
              </a:rPr>
              <a:t>Hava </a:t>
            </a:r>
            <a:r>
              <a:rPr lang="tr-TR" dirty="0" err="1">
                <a:solidFill>
                  <a:schemeClr val="tx1"/>
                </a:solidFill>
              </a:rPr>
              <a:t>dedektörleri</a:t>
            </a:r>
            <a:r>
              <a:rPr lang="tr-TR" dirty="0">
                <a:solidFill>
                  <a:schemeClr val="tx1"/>
                </a:solidFill>
              </a:rPr>
              <a:t> düğmesi kontrol edilerek hastaya hava gitmesini önleyen sistem aktive edilir (Bu düğme bazı makinelerde otomatik olarak devreye girebilir</a:t>
            </a:r>
            <a:r>
              <a:rPr lang="tr-TR" dirty="0" smtClean="0">
                <a:solidFill>
                  <a:schemeClr val="tx1"/>
                </a:solidFill>
              </a:rPr>
              <a:t>.).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Hastanın </a:t>
            </a:r>
            <a:r>
              <a:rPr lang="tr-TR" dirty="0">
                <a:solidFill>
                  <a:schemeClr val="tx1"/>
                </a:solidFill>
              </a:rPr>
              <a:t>diyalizi başlar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Hemodiyaliz Cihazına Hastanın Bağlanması ve Bakımı </a:t>
            </a:r>
          </a:p>
        </p:txBody>
      </p:sp>
    </p:spTree>
    <p:extLst>
      <p:ext uri="{BB962C8B-B14F-4D97-AF65-F5344CB8AC3E}">
        <p14:creationId xmlns:p14="http://schemas.microsoft.com/office/powerpoint/2010/main" val="385332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/>
          </a:bodyPr>
          <a:lstStyle/>
          <a:p>
            <a:r>
              <a:rPr lang="tr-TR" dirty="0"/>
              <a:t>1- </a:t>
            </a:r>
            <a:r>
              <a:rPr lang="tr-TR" dirty="0" err="1"/>
              <a:t>Metabolik</a:t>
            </a:r>
            <a:r>
              <a:rPr lang="tr-TR" dirty="0"/>
              <a:t> artık ürünlerin ( üremik toksinlerin ) atılımı </a:t>
            </a:r>
            <a:endParaRPr lang="tr-TR" dirty="0" smtClean="0"/>
          </a:p>
          <a:p>
            <a:r>
              <a:rPr lang="tr-TR" dirty="0" smtClean="0"/>
              <a:t>2- </a:t>
            </a:r>
            <a:r>
              <a:rPr lang="tr-TR" dirty="0"/>
              <a:t>Su ve elektrolit dengesinin sağlanması </a:t>
            </a:r>
            <a:endParaRPr lang="tr-TR" dirty="0" smtClean="0"/>
          </a:p>
          <a:p>
            <a:r>
              <a:rPr lang="tr-TR" dirty="0" smtClean="0"/>
              <a:t>3- </a:t>
            </a:r>
            <a:r>
              <a:rPr lang="tr-TR" dirty="0"/>
              <a:t>Asit - baz dengesinin sağlanması </a:t>
            </a:r>
            <a:endParaRPr lang="tr-TR" dirty="0" smtClean="0"/>
          </a:p>
          <a:p>
            <a:r>
              <a:rPr lang="tr-TR" dirty="0" smtClean="0"/>
              <a:t>4- </a:t>
            </a:r>
            <a:r>
              <a:rPr lang="tr-TR" dirty="0"/>
              <a:t>Hormon üretimi ve metabolizmasına katkı ( </a:t>
            </a:r>
            <a:r>
              <a:rPr lang="tr-TR" dirty="0" err="1"/>
              <a:t>eritropoetin</a:t>
            </a:r>
            <a:r>
              <a:rPr lang="tr-TR" dirty="0"/>
              <a:t>, D vitamini ) </a:t>
            </a:r>
            <a:endParaRPr lang="tr-TR" dirty="0" smtClean="0"/>
          </a:p>
          <a:p>
            <a:r>
              <a:rPr lang="tr-TR" dirty="0" smtClean="0"/>
              <a:t>5- </a:t>
            </a:r>
            <a:r>
              <a:rPr lang="tr-TR" dirty="0"/>
              <a:t>Kan basıncının </a:t>
            </a:r>
            <a:r>
              <a:rPr lang="tr-TR" dirty="0" err="1"/>
              <a:t>hormonal</a:t>
            </a:r>
            <a:r>
              <a:rPr lang="tr-TR" dirty="0"/>
              <a:t> düzenlenmesi </a:t>
            </a:r>
            <a:endParaRPr lang="tr-TR" dirty="0" smtClean="0"/>
          </a:p>
          <a:p>
            <a:r>
              <a:rPr lang="tr-TR" dirty="0" smtClean="0"/>
              <a:t>6- </a:t>
            </a:r>
            <a:r>
              <a:rPr lang="tr-TR" dirty="0" err="1"/>
              <a:t>Peptit</a:t>
            </a:r>
            <a:r>
              <a:rPr lang="tr-TR" dirty="0"/>
              <a:t> hormonların yıkımı ( insülin, büyüme hormonu, </a:t>
            </a:r>
            <a:r>
              <a:rPr lang="tr-TR" dirty="0" err="1"/>
              <a:t>parathormon</a:t>
            </a:r>
            <a:r>
              <a:rPr lang="tr-TR" dirty="0"/>
              <a:t> ) </a:t>
            </a:r>
            <a:endParaRPr lang="tr-TR" dirty="0" smtClean="0"/>
          </a:p>
          <a:p>
            <a:r>
              <a:rPr lang="tr-TR" dirty="0" smtClean="0"/>
              <a:t>7- </a:t>
            </a:r>
            <a:r>
              <a:rPr lang="tr-TR" dirty="0"/>
              <a:t>İlaçlar, toksinler ve </a:t>
            </a:r>
            <a:r>
              <a:rPr lang="tr-TR" dirty="0" err="1"/>
              <a:t>metabolitlerin</a:t>
            </a:r>
            <a:r>
              <a:rPr lang="tr-TR" dirty="0"/>
              <a:t> </a:t>
            </a:r>
            <a:r>
              <a:rPr lang="tr-TR" dirty="0" err="1"/>
              <a:t>detoksifikasyonu</a:t>
            </a:r>
            <a:r>
              <a:rPr lang="tr-TR" dirty="0"/>
              <a:t> ve atılımı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Böbreğin işlevleri </a:t>
            </a:r>
          </a:p>
        </p:txBody>
      </p:sp>
    </p:spTree>
    <p:extLst>
      <p:ext uri="{BB962C8B-B14F-4D97-AF65-F5344CB8AC3E}">
        <p14:creationId xmlns:p14="http://schemas.microsoft.com/office/powerpoint/2010/main" val="1566785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Hastaya 4-6 saat diyaliz uygulandıktan sonra çıkış işlemine geçilir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Hastanın </a:t>
            </a:r>
            <a:r>
              <a:rPr lang="tr-TR" dirty="0">
                <a:solidFill>
                  <a:schemeClr val="tx1"/>
                </a:solidFill>
              </a:rPr>
              <a:t>cilt altı ve </a:t>
            </a:r>
            <a:r>
              <a:rPr lang="tr-TR" dirty="0" err="1">
                <a:solidFill>
                  <a:schemeClr val="tx1"/>
                </a:solidFill>
              </a:rPr>
              <a:t>intravenöz</a:t>
            </a:r>
            <a:r>
              <a:rPr lang="tr-TR" dirty="0">
                <a:solidFill>
                  <a:schemeClr val="tx1"/>
                </a:solidFill>
              </a:rPr>
              <a:t> kullandığı ilaçlar varsa (</a:t>
            </a:r>
            <a:r>
              <a:rPr lang="tr-TR" dirty="0" err="1">
                <a:solidFill>
                  <a:schemeClr val="tx1"/>
                </a:solidFill>
              </a:rPr>
              <a:t>eritropoietin</a:t>
            </a:r>
            <a:r>
              <a:rPr lang="tr-TR" dirty="0">
                <a:solidFill>
                  <a:schemeClr val="tx1"/>
                </a:solidFill>
              </a:rPr>
              <a:t>, vitamin D, demir vb.) yapılır.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Hasta </a:t>
            </a:r>
            <a:r>
              <a:rPr lang="tr-TR" dirty="0">
                <a:solidFill>
                  <a:schemeClr val="tx1"/>
                </a:solidFill>
              </a:rPr>
              <a:t>akut komplikasyonlar açısından yakından takip edilir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Hemodiyaliz Cihazına Hastanın Bağlanması ve Bakımı </a:t>
            </a:r>
          </a:p>
        </p:txBody>
      </p:sp>
    </p:spTree>
    <p:extLst>
      <p:ext uri="{BB962C8B-B14F-4D97-AF65-F5344CB8AC3E}">
        <p14:creationId xmlns:p14="http://schemas.microsoft.com/office/powerpoint/2010/main" val="3607728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Hemodiyaliz ünitelerinde </a:t>
            </a:r>
            <a:r>
              <a:rPr lang="tr-TR" dirty="0" err="1"/>
              <a:t>infeksiyon</a:t>
            </a:r>
            <a:r>
              <a:rPr lang="tr-TR" dirty="0"/>
              <a:t> denildiğinde öncelikle hepatitler akla gelmesine karşın, bu ünitelerde </a:t>
            </a:r>
            <a:r>
              <a:rPr lang="tr-TR" u="sng" dirty="0">
                <a:solidFill>
                  <a:srgbClr val="FF0000"/>
                </a:solidFill>
              </a:rPr>
              <a:t>en sık karşılaşılan </a:t>
            </a:r>
            <a:r>
              <a:rPr lang="tr-TR" u="sng" dirty="0" err="1">
                <a:solidFill>
                  <a:srgbClr val="FF0000"/>
                </a:solidFill>
              </a:rPr>
              <a:t>infeksiyonlar</a:t>
            </a:r>
            <a:r>
              <a:rPr lang="tr-TR" u="sng" dirty="0">
                <a:solidFill>
                  <a:srgbClr val="FF0000"/>
                </a:solidFill>
              </a:rPr>
              <a:t> bakteriyel </a:t>
            </a:r>
            <a:r>
              <a:rPr lang="tr-TR" u="sng" dirty="0" err="1">
                <a:solidFill>
                  <a:srgbClr val="FF0000"/>
                </a:solidFill>
              </a:rPr>
              <a:t>infeksiyonlardır</a:t>
            </a:r>
            <a:r>
              <a:rPr lang="tr-TR" u="sng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Hemodiyaliz Ünitesinin Dezenfeksiyonu</a:t>
            </a:r>
          </a:p>
        </p:txBody>
      </p:sp>
    </p:spTree>
    <p:extLst>
      <p:ext uri="{BB962C8B-B14F-4D97-AF65-F5344CB8AC3E}">
        <p14:creationId xmlns:p14="http://schemas.microsoft.com/office/powerpoint/2010/main" val="3753302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Hemodiyaliz merkezinde çevre temizliğinde iki hedef bulunmaktadır. Birincisi ortamdaki kirli ve </a:t>
            </a:r>
            <a:r>
              <a:rPr lang="tr-TR" dirty="0" err="1"/>
              <a:t>kontamine</a:t>
            </a:r>
            <a:r>
              <a:rPr lang="tr-TR" dirty="0"/>
              <a:t> materyalin uzaklaştırılması, ikincisi ise çevrenin rutin temizliğinin sağlanmasıdır. </a:t>
            </a:r>
            <a:endParaRPr lang="tr-TR" dirty="0" smtClean="0"/>
          </a:p>
          <a:p>
            <a:r>
              <a:rPr lang="tr-TR" dirty="0"/>
              <a:t>Her hastadan sonra hastanın temas ettiği yüzeyler, diyaliz makinesinin dış kısımları, iyi bir deterjanla silinmelidir. Gerekirse iyi bir </a:t>
            </a:r>
            <a:r>
              <a:rPr lang="tr-TR" dirty="0" err="1"/>
              <a:t>germisid</a:t>
            </a:r>
            <a:r>
              <a:rPr lang="tr-TR" dirty="0"/>
              <a:t> ile dezenfekte edilmelidir.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Hemodiyaliz Ünitesinin Dezenfeksiyonu</a:t>
            </a:r>
          </a:p>
        </p:txBody>
      </p:sp>
    </p:spTree>
    <p:extLst>
      <p:ext uri="{BB962C8B-B14F-4D97-AF65-F5344CB8AC3E}">
        <p14:creationId xmlns:p14="http://schemas.microsoft.com/office/powerpoint/2010/main" val="1258247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12027" y="2348880"/>
            <a:ext cx="5788165" cy="3450696"/>
          </a:xfrm>
        </p:spPr>
        <p:txBody>
          <a:bodyPr/>
          <a:lstStyle/>
          <a:p>
            <a:r>
              <a:rPr lang="tr-TR" dirty="0"/>
              <a:t>Kimyasal dezenfektanın seçiminde, </a:t>
            </a:r>
            <a:r>
              <a:rPr lang="tr-TR" dirty="0" err="1"/>
              <a:t>mikrobisidal</a:t>
            </a:r>
            <a:r>
              <a:rPr lang="tr-TR" dirty="0"/>
              <a:t> özellikleri kadar diyaliz sistemine etkileri de önem taşımaktadır. Diyaliz sisteminin birçok parçası için </a:t>
            </a:r>
            <a:r>
              <a:rPr lang="tr-TR" dirty="0">
                <a:solidFill>
                  <a:srgbClr val="FF0000"/>
                </a:solidFill>
              </a:rPr>
              <a:t>klor bazlı dezenfektanlar</a:t>
            </a:r>
            <a:r>
              <a:rPr lang="tr-TR" dirty="0"/>
              <a:t> uygundur. Ancak hangi dezenfektan kullanılırsa kullanılsın kullanımda makinenin üretici firmasının önerilerine uyulması gerekmektedir.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Hemodiyaliz makinelerinin dezenfeksiyonu</a:t>
            </a:r>
          </a:p>
        </p:txBody>
      </p:sp>
      <p:sp>
        <p:nvSpPr>
          <p:cNvPr id="4" name="Oval 3"/>
          <p:cNvSpPr/>
          <p:nvPr/>
        </p:nvSpPr>
        <p:spPr>
          <a:xfrm>
            <a:off x="6156176" y="1988840"/>
            <a:ext cx="2843808" cy="31683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En önemli sorun sistemin bazı parçaları ile dezenfektan maddenin yeterli konsantrasyonda temas edememesidir.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50591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Klor bazlı dezenfektanların gün içinde kullanılması, günün sonunda ise başka bir dezenfektan ile 23 (formaldehit, </a:t>
            </a:r>
            <a:r>
              <a:rPr lang="tr-TR" dirty="0" err="1"/>
              <a:t>gluteraldehit</a:t>
            </a:r>
            <a:r>
              <a:rPr lang="tr-TR" dirty="0"/>
              <a:t> ya da </a:t>
            </a:r>
            <a:r>
              <a:rPr lang="tr-TR" dirty="0" err="1"/>
              <a:t>peroksiasetik</a:t>
            </a:r>
            <a:r>
              <a:rPr lang="tr-TR" dirty="0"/>
              <a:t> asit) dezenfeksiyon yapılması gerekmektedir. </a:t>
            </a:r>
            <a:endParaRPr lang="tr-TR" dirty="0" smtClean="0"/>
          </a:p>
          <a:p>
            <a:r>
              <a:rPr lang="tr-TR" dirty="0" smtClean="0"/>
              <a:t>Günümüzde </a:t>
            </a:r>
            <a:r>
              <a:rPr lang="tr-TR" dirty="0"/>
              <a:t>en sık formaldehit kullanılmasına karşın, kanserojen olması, personel için </a:t>
            </a:r>
            <a:r>
              <a:rPr lang="tr-TR" dirty="0" err="1"/>
              <a:t>iritan</a:t>
            </a:r>
            <a:r>
              <a:rPr lang="tr-TR" dirty="0"/>
              <a:t> etkisinin bulunması kullanımda başlıca dezavantajlarıdır. Ucuzdur ve diyaliz </a:t>
            </a:r>
            <a:r>
              <a:rPr lang="tr-TR" dirty="0" err="1"/>
              <a:t>membranına</a:t>
            </a:r>
            <a:r>
              <a:rPr lang="tr-TR" dirty="0"/>
              <a:t> olumsuz etkisi yoktur. </a:t>
            </a:r>
            <a:r>
              <a:rPr lang="tr-TR" dirty="0" err="1"/>
              <a:t>Gluteraldehit</a:t>
            </a:r>
            <a:r>
              <a:rPr lang="tr-TR" dirty="0"/>
              <a:t> ve </a:t>
            </a:r>
            <a:r>
              <a:rPr lang="tr-TR" dirty="0" err="1"/>
              <a:t>peroksiasetik</a:t>
            </a:r>
            <a:r>
              <a:rPr lang="tr-TR" dirty="0"/>
              <a:t> asit ise daha güvenle kullanılabilecek dezenfektanlardır.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Hemodiyaliz makinelerinin dezenfeksiyonu</a:t>
            </a:r>
          </a:p>
        </p:txBody>
      </p:sp>
    </p:spTree>
    <p:extLst>
      <p:ext uri="{BB962C8B-B14F-4D97-AF65-F5344CB8AC3E}">
        <p14:creationId xmlns:p14="http://schemas.microsoft.com/office/powerpoint/2010/main" val="35784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988840"/>
            <a:ext cx="4348005" cy="4497363"/>
          </a:xfrm>
        </p:spPr>
        <p:txBody>
          <a:bodyPr/>
          <a:lstStyle/>
          <a:p>
            <a:pPr fontAlgn="base"/>
            <a:r>
              <a:rPr lang="tr-TR" dirty="0"/>
              <a:t>Periton; karın boşluğunda bulunan, karın duvarı ve organları saran bir zardır:</a:t>
            </a:r>
          </a:p>
          <a:p>
            <a:pPr fontAlgn="base"/>
            <a:r>
              <a:rPr lang="tr-TR" dirty="0"/>
              <a:t>Periton Diyalizi, karın boşluğuna küçük bir ameliyat ile yerleştirilen, ince, yumuşak, silikondan yapılmış kalıcı </a:t>
            </a:r>
            <a:r>
              <a:rPr lang="tr-TR" dirty="0" err="1"/>
              <a:t>bîr</a:t>
            </a:r>
            <a:r>
              <a:rPr lang="tr-TR" dirty="0"/>
              <a:t> tüp (</a:t>
            </a:r>
            <a:r>
              <a:rPr lang="tr-TR" dirty="0" err="1"/>
              <a:t>kateter</a:t>
            </a:r>
            <a:r>
              <a:rPr lang="tr-TR" dirty="0"/>
              <a:t>) </a:t>
            </a:r>
            <a:r>
              <a:rPr lang="tr-TR" dirty="0" smtClean="0"/>
              <a:t>aracılığı </a:t>
            </a:r>
            <a:r>
              <a:rPr lang="tr-TR" dirty="0"/>
              <a:t>ile yapılır.  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350711"/>
            <a:ext cx="8229600" cy="1252728"/>
          </a:xfrm>
        </p:spPr>
        <p:txBody>
          <a:bodyPr/>
          <a:lstStyle/>
          <a:p>
            <a:r>
              <a:rPr lang="tr-TR" dirty="0" smtClean="0"/>
              <a:t>2-PERİTON DİYALİZİ</a:t>
            </a:r>
            <a:endParaRPr lang="tr-TR" dirty="0"/>
          </a:p>
        </p:txBody>
      </p:sp>
      <p:pic>
        <p:nvPicPr>
          <p:cNvPr id="4098" name="Picture 2" descr="C:\Users\hp\Desktop\periton-diyalizi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780928"/>
            <a:ext cx="4140995" cy="31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40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b="1" dirty="0"/>
              <a:t>Periton Diyalizi iki şekilde uygulanır: </a:t>
            </a:r>
            <a:endParaRPr lang="tr-TR" dirty="0"/>
          </a:p>
          <a:p>
            <a:pPr fontAlgn="base"/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1- SAPD (Sürekli Ayaktan Periton Diyalizi</a:t>
            </a:r>
            <a:r>
              <a:rPr lang="tr-TR" b="1" dirty="0" smtClean="0"/>
              <a:t>)</a:t>
            </a:r>
            <a:endParaRPr lang="tr-TR" dirty="0"/>
          </a:p>
          <a:p>
            <a:r>
              <a:rPr lang="it-IT" b="1" dirty="0"/>
              <a:t>2. APD (Aletli Periton Diyalizi</a:t>
            </a:r>
            <a:r>
              <a:rPr lang="it-IT" b="1" dirty="0" smtClean="0"/>
              <a:t>)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2-PERİTON </a:t>
            </a:r>
            <a:r>
              <a:rPr lang="tr-TR" dirty="0" smtClean="0"/>
              <a:t>DİYALİZİ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2-PERİTON DİYALİZİ</a:t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8506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/>
              <a:t>1- SAPD (Sürekli Ayaktan Periton Diyalizi</a:t>
            </a:r>
            <a:r>
              <a:rPr lang="tr-TR" b="1" dirty="0" smtClean="0"/>
              <a:t>):</a:t>
            </a:r>
          </a:p>
          <a:p>
            <a:r>
              <a:rPr lang="tr-TR" dirty="0"/>
              <a:t>Ö</a:t>
            </a:r>
            <a:r>
              <a:rPr lang="tr-TR" dirty="0" smtClean="0"/>
              <a:t>zel </a:t>
            </a:r>
            <a:r>
              <a:rPr lang="tr-TR" dirty="0"/>
              <a:t>periton diyaliz solüsyonu karın boşluğuna verilir. Vücuda verilen solüsyon 4-6 saat kadar karın boşluğunda kaldıktan sonra yeni solüsyonla değiştirilir. Bu zaman süresince kanda bulunan üre, </a:t>
            </a:r>
            <a:r>
              <a:rPr lang="tr-TR" dirty="0" err="1"/>
              <a:t>kreatinin</a:t>
            </a:r>
            <a:r>
              <a:rPr lang="tr-TR" dirty="0"/>
              <a:t> gibi atık maddeler ve vücutta bulunan fazla sıvı, diyaliz solüsyonuna geçer. Karın boşluğuna diyaliz sıvısının verilmesi ve boşaltılması, yer çekimi ile gerçekleştirilir. </a:t>
            </a:r>
            <a:r>
              <a:rPr lang="tr-TR" dirty="0" smtClean="0"/>
              <a:t>Diyaliz </a:t>
            </a:r>
            <a:r>
              <a:rPr lang="tr-TR" dirty="0"/>
              <a:t>işlemi hasta tarafından günde 4-5 kez yapılır.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2-PERİTON </a:t>
            </a:r>
            <a:r>
              <a:rPr lang="tr-TR" dirty="0" smtClean="0"/>
              <a:t>DİYALİZİ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3719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324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7560840" cy="374441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2-PERİTON DİYALİZİ</a:t>
            </a:r>
          </a:p>
        </p:txBody>
      </p:sp>
    </p:spTree>
    <p:extLst>
      <p:ext uri="{BB962C8B-B14F-4D97-AF65-F5344CB8AC3E}">
        <p14:creationId xmlns:p14="http://schemas.microsoft.com/office/powerpoint/2010/main" val="1067947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2. APD (Aletli Periton Diyalizi</a:t>
            </a:r>
            <a:r>
              <a:rPr lang="it-IT" b="1" dirty="0" smtClean="0"/>
              <a:t>):</a:t>
            </a:r>
            <a:r>
              <a:rPr lang="it-IT" dirty="0"/>
              <a:t/>
            </a:r>
            <a:br>
              <a:rPr lang="it-IT" dirty="0"/>
            </a:br>
            <a:r>
              <a:rPr lang="tr-TR" dirty="0" smtClean="0"/>
              <a:t> </a:t>
            </a:r>
            <a:r>
              <a:rPr lang="tr-TR" dirty="0"/>
              <a:t>Evde makine aracılığı ile uygulanan periton diyalizi işlemine APD denir. Hasta yatmadan önce set ve çözelti torbaları periton diyalizi makinesine yerleştirir ve başlatır. Kişi uyurken gece boyunca (8-10 saat), makine karın boşluğuna diyaliz sıvısını verir, bekletir ve boşaltır.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2-PERİTON DİYALİZİ</a:t>
            </a:r>
          </a:p>
        </p:txBody>
      </p:sp>
    </p:spTree>
    <p:extLst>
      <p:ext uri="{BB962C8B-B14F-4D97-AF65-F5344CB8AC3E}">
        <p14:creationId xmlns:p14="http://schemas.microsoft.com/office/powerpoint/2010/main" val="416072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1- Böbrek </a:t>
            </a:r>
            <a:r>
              <a:rPr lang="tr-TR" dirty="0" smtClean="0"/>
              <a:t>nakli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</a:t>
            </a:r>
            <a:r>
              <a:rPr lang="tr-TR" dirty="0"/>
              <a:t>- canlıdan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- </a:t>
            </a:r>
            <a:r>
              <a:rPr lang="tr-TR" dirty="0"/>
              <a:t>kadavradan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2- </a:t>
            </a:r>
            <a:r>
              <a:rPr lang="tr-TR" dirty="0"/>
              <a:t>Diyaliz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- </a:t>
            </a:r>
            <a:r>
              <a:rPr lang="tr-TR" dirty="0"/>
              <a:t>hemodiyaliz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- </a:t>
            </a:r>
            <a:r>
              <a:rPr lang="tr-TR" dirty="0"/>
              <a:t>periton diyalizi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Böbrek </a:t>
            </a:r>
            <a:r>
              <a:rPr lang="tr-TR" dirty="0" smtClean="0"/>
              <a:t>yetmezliğinde tedaviler:</a:t>
            </a:r>
            <a:endParaRPr lang="tr-TR" dirty="0"/>
          </a:p>
        </p:txBody>
      </p:sp>
      <p:pic>
        <p:nvPicPr>
          <p:cNvPr id="1026" name="Picture 2" descr="C:\Users\hp\Desktop\HEMODİYALİ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41226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77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6552728" cy="360040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2-PERİTON DİYALİZİ</a:t>
            </a:r>
          </a:p>
        </p:txBody>
      </p:sp>
    </p:spTree>
    <p:extLst>
      <p:ext uri="{BB962C8B-B14F-4D97-AF65-F5344CB8AC3E}">
        <p14:creationId xmlns:p14="http://schemas.microsoft.com/office/powerpoint/2010/main" val="2595272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Periton Diyalizi İçin Hasta </a:t>
            </a:r>
            <a:r>
              <a:rPr lang="tr-TR" b="1" dirty="0" smtClean="0">
                <a:solidFill>
                  <a:schemeClr val="tx1"/>
                </a:solidFill>
              </a:rPr>
              <a:t>Seçimi</a:t>
            </a:r>
          </a:p>
          <a:p>
            <a:r>
              <a:rPr lang="tr-TR" dirty="0" err="1" smtClean="0"/>
              <a:t>Yenidoğan</a:t>
            </a:r>
            <a:r>
              <a:rPr lang="tr-TR" dirty="0" smtClean="0"/>
              <a:t> </a:t>
            </a:r>
            <a:r>
              <a:rPr lang="tr-TR" dirty="0"/>
              <a:t>veya çok küçük çocuklar </a:t>
            </a:r>
            <a:endParaRPr lang="tr-TR" dirty="0" smtClean="0"/>
          </a:p>
          <a:p>
            <a:r>
              <a:rPr lang="tr-TR" dirty="0" smtClean="0"/>
              <a:t>İleri </a:t>
            </a:r>
            <a:r>
              <a:rPr lang="tr-TR" dirty="0"/>
              <a:t>KVS (</a:t>
            </a:r>
            <a:r>
              <a:rPr lang="tr-TR" dirty="0" err="1"/>
              <a:t>Kardiyo</a:t>
            </a:r>
            <a:r>
              <a:rPr lang="tr-TR" dirty="0"/>
              <a:t> </a:t>
            </a:r>
            <a:r>
              <a:rPr lang="tr-TR" dirty="0" err="1"/>
              <a:t>Vasküler</a:t>
            </a:r>
            <a:r>
              <a:rPr lang="tr-TR" dirty="0"/>
              <a:t> Sistem) hastalığı olanlar </a:t>
            </a:r>
            <a:endParaRPr lang="tr-TR" dirty="0" smtClean="0"/>
          </a:p>
          <a:p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/>
              <a:t>girişin zor olduğu hastalar </a:t>
            </a:r>
            <a:endParaRPr lang="tr-TR" dirty="0" smtClean="0"/>
          </a:p>
          <a:p>
            <a:r>
              <a:rPr lang="tr-TR" dirty="0" smtClean="0"/>
              <a:t>Seyahat </a:t>
            </a:r>
            <a:r>
              <a:rPr lang="tr-TR" dirty="0"/>
              <a:t>özgürlüğü isteyenler</a:t>
            </a:r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2-PERİTON DİYALİZİ</a:t>
            </a:r>
          </a:p>
        </p:txBody>
      </p:sp>
    </p:spTree>
    <p:extLst>
      <p:ext uri="{BB962C8B-B14F-4D97-AF65-F5344CB8AC3E}">
        <p14:creationId xmlns:p14="http://schemas.microsoft.com/office/powerpoint/2010/main" val="2681880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tr-TR" b="1" dirty="0"/>
              <a:t>PERİTON DİYALİZİNİN İYİ YÖNLERİ</a:t>
            </a:r>
            <a:endParaRPr lang="tr-TR" dirty="0"/>
          </a:p>
          <a:p>
            <a:pPr fontAlgn="base"/>
            <a:r>
              <a:rPr lang="tr-TR" dirty="0"/>
              <a:t> </a:t>
            </a:r>
          </a:p>
          <a:p>
            <a:pPr fontAlgn="base"/>
            <a:r>
              <a:rPr lang="tr-TR" dirty="0"/>
              <a:t>* </a:t>
            </a:r>
            <a:r>
              <a:rPr lang="tr-TR" dirty="0" err="1"/>
              <a:t>Hasta,periton</a:t>
            </a:r>
            <a:r>
              <a:rPr lang="tr-TR" dirty="0"/>
              <a:t> diyalizi hemşiresi tarafından eğitimi verildikten sonra tedavisini kendi başına yapabilir, hastaneye bağımlılığı azalır </a:t>
            </a:r>
            <a:br>
              <a:rPr lang="tr-TR" dirty="0"/>
            </a:br>
            <a:r>
              <a:rPr lang="tr-TR" dirty="0"/>
              <a:t>* Gıda ve sıvı alımı daha serbesttir. </a:t>
            </a:r>
            <a:br>
              <a:rPr lang="tr-TR" dirty="0"/>
            </a:br>
            <a:r>
              <a:rPr lang="tr-TR" dirty="0"/>
              <a:t>* Tansiyon kontrolü daha iyi sağlanabilmektedir. </a:t>
            </a:r>
            <a:br>
              <a:rPr lang="tr-TR" dirty="0"/>
            </a:br>
            <a:r>
              <a:rPr lang="tr-TR" dirty="0"/>
              <a:t>* Hemodiyalizde olduğu gibi kan kaybı görülmez. </a:t>
            </a:r>
            <a:br>
              <a:rPr lang="tr-TR" dirty="0"/>
            </a:br>
            <a:r>
              <a:rPr lang="tr-TR" dirty="0"/>
              <a:t>* Eğitimi basit ve süresi kısadır. </a:t>
            </a:r>
            <a:br>
              <a:rPr lang="tr-TR" dirty="0"/>
            </a:br>
            <a:r>
              <a:rPr lang="tr-TR" dirty="0"/>
              <a:t>* Kalp ve damar sistemine yüklenme az olduğundan, özellikle yaşlı hastalarda ve çocuklarda tercih edilen bir tedavi şeklidir. </a:t>
            </a:r>
            <a:br>
              <a:rPr lang="tr-TR" dirty="0"/>
            </a:br>
            <a:r>
              <a:rPr lang="tr-TR" dirty="0"/>
              <a:t>* Periton Diyalizi, hastanın günlük yaşantısına devamını sağlar (okul, iş, seyahat, tatil) 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2-PERİTON DİYALİZİ</a:t>
            </a:r>
          </a:p>
        </p:txBody>
      </p:sp>
    </p:spTree>
    <p:extLst>
      <p:ext uri="{BB962C8B-B14F-4D97-AF65-F5344CB8AC3E}">
        <p14:creationId xmlns:p14="http://schemas.microsoft.com/office/powerpoint/2010/main" val="396182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tr-TR" b="1" dirty="0"/>
              <a:t>PERİTON DİYALİZİNİN SAKINCALI YÖNLERİ</a:t>
            </a:r>
            <a:endParaRPr lang="tr-TR" dirty="0"/>
          </a:p>
          <a:p>
            <a:pPr fontAlgn="base"/>
            <a:r>
              <a:rPr lang="tr-TR" dirty="0"/>
              <a:t>* SAPD' (Sürekli Ayaktan Periton Diyalizi) de günde 4-5 değişim yapmak gerekir. </a:t>
            </a:r>
            <a:br>
              <a:rPr lang="tr-TR" dirty="0"/>
            </a:br>
            <a:r>
              <a:rPr lang="tr-TR" dirty="0"/>
              <a:t>* Protein kaybı olabilmektedir. </a:t>
            </a:r>
            <a:br>
              <a:rPr lang="tr-TR" dirty="0"/>
            </a:br>
            <a:r>
              <a:rPr lang="tr-TR" dirty="0"/>
              <a:t>* Hastanın karnında sürekli bir </a:t>
            </a:r>
            <a:r>
              <a:rPr lang="tr-TR" dirty="0" err="1"/>
              <a:t>kateter</a:t>
            </a:r>
            <a:r>
              <a:rPr lang="tr-TR" dirty="0"/>
              <a:t> kalmaktadır. </a:t>
            </a:r>
            <a:br>
              <a:rPr lang="tr-TR" dirty="0"/>
            </a:br>
            <a:r>
              <a:rPr lang="tr-TR" dirty="0"/>
              <a:t>* </a:t>
            </a:r>
            <a:r>
              <a:rPr lang="tr-TR" dirty="0" err="1"/>
              <a:t>APD'de</a:t>
            </a:r>
            <a:r>
              <a:rPr lang="tr-TR" dirty="0"/>
              <a:t> hasta gece boyunca makineye bağlı kalmaktadır. </a:t>
            </a:r>
            <a:br>
              <a:rPr lang="tr-TR" dirty="0"/>
            </a:br>
            <a:r>
              <a:rPr lang="tr-TR" dirty="0"/>
              <a:t>* Enfeksiyon riski vardır </a:t>
            </a:r>
            <a:br>
              <a:rPr lang="tr-TR" dirty="0"/>
            </a:br>
            <a:r>
              <a:rPr lang="tr-TR" dirty="0"/>
              <a:t>-</a:t>
            </a:r>
            <a:r>
              <a:rPr lang="tr-TR" dirty="0" err="1"/>
              <a:t>Katetere</a:t>
            </a:r>
            <a:r>
              <a:rPr lang="tr-TR" dirty="0"/>
              <a:t> bağlı enfeksiyonlar </a:t>
            </a:r>
            <a:br>
              <a:rPr lang="tr-TR" dirty="0"/>
            </a:br>
            <a:r>
              <a:rPr lang="tr-TR" dirty="0"/>
              <a:t>-Peritonit (karın içi zarın iltihabı)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2-PERİTON DİYALİZİ</a:t>
            </a:r>
          </a:p>
        </p:txBody>
      </p:sp>
    </p:spTree>
    <p:extLst>
      <p:ext uri="{BB962C8B-B14F-4D97-AF65-F5344CB8AC3E}">
        <p14:creationId xmlns:p14="http://schemas.microsoft.com/office/powerpoint/2010/main" val="2643472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85163" y="1844824"/>
            <a:ext cx="7408333" cy="3993307"/>
          </a:xfrm>
        </p:spPr>
        <p:txBody>
          <a:bodyPr/>
          <a:lstStyle/>
          <a:p>
            <a:r>
              <a:rPr lang="tr-TR" b="1" dirty="0" smtClean="0"/>
              <a:t>1-Periton </a:t>
            </a:r>
            <a:r>
              <a:rPr lang="tr-TR" b="1" dirty="0"/>
              <a:t>Diyaliz </a:t>
            </a:r>
            <a:r>
              <a:rPr lang="tr-TR" b="1" dirty="0" err="1" smtClean="0"/>
              <a:t>Kateteri</a:t>
            </a:r>
            <a:endParaRPr lang="tr-TR" b="1" dirty="0" smtClean="0"/>
          </a:p>
          <a:p>
            <a:endParaRPr lang="tr-TR" b="1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PERİTON </a:t>
            </a:r>
            <a:r>
              <a:rPr lang="tr-TR" b="1" dirty="0"/>
              <a:t>DİYALİZİ TEDAVİSİ İÇİN GEREKLİ MALZEMELER</a:t>
            </a:r>
            <a:br>
              <a:rPr lang="tr-TR" b="1" dirty="0"/>
            </a:br>
            <a:endParaRPr lang="tr-TR" dirty="0"/>
          </a:p>
        </p:txBody>
      </p:sp>
      <p:pic>
        <p:nvPicPr>
          <p:cNvPr id="5123" name="Picture 3" descr="C:\Users\hp\Desktop\kak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kat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33712"/>
            <a:ext cx="492686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96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675467"/>
            <a:ext cx="5284109" cy="3450696"/>
          </a:xfrm>
        </p:spPr>
        <p:txBody>
          <a:bodyPr/>
          <a:lstStyle/>
          <a:p>
            <a:r>
              <a:rPr lang="tr-TR" b="1" dirty="0" smtClean="0"/>
              <a:t>2-Titanyum </a:t>
            </a:r>
            <a:r>
              <a:rPr lang="tr-TR" b="1" dirty="0"/>
              <a:t>Adaptör </a:t>
            </a:r>
            <a:r>
              <a:rPr lang="tr-TR" b="1" dirty="0" smtClean="0"/>
              <a:t>:</a:t>
            </a:r>
          </a:p>
          <a:p>
            <a:r>
              <a:rPr lang="tr-TR" dirty="0" err="1"/>
              <a:t>Kateter</a:t>
            </a:r>
            <a:r>
              <a:rPr lang="tr-TR" dirty="0"/>
              <a:t> ile transfer set arasında kalan, </a:t>
            </a:r>
            <a:r>
              <a:rPr lang="tr-TR" dirty="0" smtClean="0"/>
              <a:t>titanyum </a:t>
            </a:r>
            <a:r>
              <a:rPr lang="tr-TR" dirty="0"/>
              <a:t>adında metalden yapılmış bir parçadır. </a:t>
            </a:r>
            <a:r>
              <a:rPr lang="tr-TR" dirty="0" err="1"/>
              <a:t>Kateter</a:t>
            </a:r>
            <a:r>
              <a:rPr lang="tr-TR" dirty="0"/>
              <a:t> ve transfer set bağlantısını sağlar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PERİTON </a:t>
            </a:r>
            <a:r>
              <a:rPr lang="tr-TR" b="1" dirty="0"/>
              <a:t>DİYALİZİ TEDAVİSİ İÇİN GEREKLİ MALZEMELER</a:t>
            </a:r>
            <a:br>
              <a:rPr lang="tr-TR" b="1" dirty="0"/>
            </a:br>
            <a:endParaRPr lang="tr-TR" dirty="0"/>
          </a:p>
        </p:txBody>
      </p:sp>
      <p:sp>
        <p:nvSpPr>
          <p:cNvPr id="5" name="AutoShape 2" descr="C:\Users\hp\Desktop\tit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C:\Users\hp\Desktop\tit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0" name="Picture 6" descr="C:\Users\hp\Desktop\t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4387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48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675467"/>
            <a:ext cx="3843949" cy="3450696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    3-Transfer set: </a:t>
            </a:r>
          </a:p>
          <a:p>
            <a:r>
              <a:rPr lang="tr-TR" dirty="0" smtClean="0"/>
              <a:t>Titanyum adaptör ile bağlantıyı sağlayan bir ara settir. 4-6 ayda bir değiştirilmesi gerekir.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PERİTON </a:t>
            </a:r>
            <a:r>
              <a:rPr lang="tr-TR" b="1" dirty="0"/>
              <a:t>DİYALİZİ TEDAVİSİ İÇİN GEREKLİ MALZEMELER</a:t>
            </a:r>
            <a:br>
              <a:rPr lang="tr-TR" b="1" dirty="0"/>
            </a:br>
            <a:endParaRPr lang="tr-TR" dirty="0"/>
          </a:p>
        </p:txBody>
      </p:sp>
      <p:pic>
        <p:nvPicPr>
          <p:cNvPr id="7170" name="Picture 2" descr="C:\Users\hp\Desktop\trans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68" y="2924944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81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675467"/>
            <a:ext cx="4348005" cy="3450696"/>
          </a:xfrm>
        </p:spPr>
        <p:txBody>
          <a:bodyPr/>
          <a:lstStyle/>
          <a:p>
            <a:r>
              <a:rPr lang="tr-TR" b="1" dirty="0" smtClean="0"/>
              <a:t>4-Mini </a:t>
            </a:r>
            <a:r>
              <a:rPr lang="tr-TR" b="1" dirty="0" err="1" smtClean="0"/>
              <a:t>kapak:</a:t>
            </a:r>
            <a:r>
              <a:rPr lang="tr-TR" dirty="0" err="1"/>
              <a:t>Diyaliz</a:t>
            </a:r>
            <a:r>
              <a:rPr lang="tr-TR" dirty="0"/>
              <a:t> işlemi tamamlandıktan sonra transfer setin ucuna takılan, beyaz renkli ve içinde antiseptik emdirilmiş sünger bulunan kapaktır. </a:t>
            </a:r>
            <a:endParaRPr lang="tr-TR" b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PERİTON </a:t>
            </a:r>
            <a:r>
              <a:rPr lang="tr-TR" b="1" dirty="0"/>
              <a:t>DİYALİZİ TEDAVİSİ İÇİN GEREKLİ MALZEMELER</a:t>
            </a:r>
            <a:br>
              <a:rPr lang="tr-TR" b="1" dirty="0"/>
            </a:br>
            <a:endParaRPr lang="tr-TR" dirty="0"/>
          </a:p>
        </p:txBody>
      </p:sp>
      <p:pic>
        <p:nvPicPr>
          <p:cNvPr id="8194" name="Picture 2" descr="C:\Users\hp\Desktop\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88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675467"/>
            <a:ext cx="6220213" cy="1833653"/>
          </a:xfrm>
        </p:spPr>
        <p:txBody>
          <a:bodyPr/>
          <a:lstStyle/>
          <a:p>
            <a:r>
              <a:rPr lang="tr-TR" b="1" dirty="0" smtClean="0"/>
              <a:t>5-Antiseptik </a:t>
            </a:r>
            <a:r>
              <a:rPr lang="tr-TR" b="1" dirty="0"/>
              <a:t>solüsyon: </a:t>
            </a:r>
            <a:r>
              <a:rPr lang="tr-TR" dirty="0"/>
              <a:t>Diyaliz işlemi sırasında kullanılan masanın üzerini temizlemek, mikroorganizmalardan arındırmak için kullanılan özel bir solüsyondur.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PERİTON </a:t>
            </a:r>
            <a:r>
              <a:rPr lang="tr-TR" b="1" dirty="0"/>
              <a:t>DİYALİZİ TEDAVİSİ İÇİN GEREKLİ MALZEMELER</a:t>
            </a:r>
            <a:br>
              <a:rPr lang="tr-TR" b="1" dirty="0"/>
            </a:br>
            <a:endParaRPr lang="tr-TR" dirty="0"/>
          </a:p>
        </p:txBody>
      </p:sp>
      <p:pic>
        <p:nvPicPr>
          <p:cNvPr id="9218" name="Picture 2" descr="C:\Users\hp\Desktop\a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269979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42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6-Diyaliz </a:t>
            </a:r>
            <a:r>
              <a:rPr lang="tr-TR" b="1" dirty="0"/>
              <a:t>solüsyonları</a:t>
            </a:r>
            <a:r>
              <a:rPr lang="tr-TR" b="1" dirty="0" smtClean="0"/>
              <a:t>:</a:t>
            </a:r>
            <a:r>
              <a:rPr lang="sv-SE" dirty="0"/>
              <a:t> Y şeklinde bir sete bağlı, bir dolu bir boş torbadan oluşur. </a:t>
            </a:r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</a:rPr>
              <a:t>Diyaliz sıvısı kullanılmadan önce dikkat edilmesi gereken noktalar şunlardır: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Diyaliz </a:t>
            </a:r>
            <a:r>
              <a:rPr lang="tr-TR" dirty="0" err="1"/>
              <a:t>sıvıvısının</a:t>
            </a:r>
            <a:r>
              <a:rPr lang="tr-TR" dirty="0"/>
              <a:t> glikoz oranı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Son kullanma tarihi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Diyaliz sıvısının miktarı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Torbada sızıntı olup olmadığı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Sıvının berraklığı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Torba ve setlerde yapışıklık olup olmadığı</a:t>
            </a:r>
            <a:endParaRPr lang="tr-TR" b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PERİTON DİYALİZİ TEDAVİSİ İÇİN GEREKLİ MALZEMELER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035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40960" cy="5433467"/>
          </a:xfrm>
        </p:spPr>
      </p:pic>
    </p:spTree>
    <p:extLst>
      <p:ext uri="{BB962C8B-B14F-4D97-AF65-F5344CB8AC3E}">
        <p14:creationId xmlns:p14="http://schemas.microsoft.com/office/powerpoint/2010/main" val="2126968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8964488" cy="3816424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Periton </a:t>
            </a:r>
            <a:r>
              <a:rPr lang="tr-TR" sz="3600" dirty="0">
                <a:solidFill>
                  <a:schemeClr val="bg1"/>
                </a:solidFill>
              </a:rPr>
              <a:t>diyalizi uygulanan hastaların evde bulundurması gereken </a:t>
            </a:r>
            <a:r>
              <a:rPr lang="tr-TR" sz="3600" dirty="0" smtClean="0">
                <a:solidFill>
                  <a:schemeClr val="bg1"/>
                </a:solidFill>
              </a:rPr>
              <a:t>malzemeler: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16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1-Diyaliz </a:t>
            </a:r>
            <a:r>
              <a:rPr lang="tr-TR" dirty="0">
                <a:solidFill>
                  <a:schemeClr val="tx1"/>
                </a:solidFill>
              </a:rPr>
              <a:t>işleminin yapıldığı odada toz tutacak eşya bulundurulmamalıdır.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2-Odanın </a:t>
            </a:r>
            <a:r>
              <a:rPr lang="tr-TR" dirty="0">
                <a:solidFill>
                  <a:schemeClr val="tx1"/>
                </a:solidFill>
              </a:rPr>
              <a:t>temizliğine önem verilmeli, oda havalandırılmalıdır.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3-Günlük </a:t>
            </a:r>
            <a:r>
              <a:rPr lang="tr-TR" dirty="0">
                <a:solidFill>
                  <a:schemeClr val="tx1"/>
                </a:solidFill>
              </a:rPr>
              <a:t>temizlik düzenli yapılmalıdır.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4-Kullanılan </a:t>
            </a:r>
            <a:r>
              <a:rPr lang="tr-TR" dirty="0">
                <a:solidFill>
                  <a:schemeClr val="tx1"/>
                </a:solidFill>
              </a:rPr>
              <a:t>diyaliz sehpası veya masası kolay silinmelidir.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5-APD </a:t>
            </a:r>
            <a:r>
              <a:rPr lang="tr-TR" dirty="0">
                <a:solidFill>
                  <a:schemeClr val="tx1"/>
                </a:solidFill>
              </a:rPr>
              <a:t>uygulaması için cihazın fişi mutlaka topraklı hatta takılmalıdır.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6-Cihazın </a:t>
            </a:r>
            <a:r>
              <a:rPr lang="tr-TR" dirty="0">
                <a:solidFill>
                  <a:schemeClr val="tx1"/>
                </a:solidFill>
              </a:rPr>
              <a:t>yüksekliği yatak hizasında olmalıdır.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Periton Diyalizi Uygulamasında Dikkat Edilecek Noktalar</a:t>
            </a:r>
          </a:p>
        </p:txBody>
      </p:sp>
    </p:spTree>
    <p:extLst>
      <p:ext uri="{BB962C8B-B14F-4D97-AF65-F5344CB8AC3E}">
        <p14:creationId xmlns:p14="http://schemas.microsoft.com/office/powerpoint/2010/main" val="3706435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2675467"/>
            <a:ext cx="8424936" cy="3450696"/>
          </a:xfrm>
        </p:spPr>
        <p:txBody>
          <a:bodyPr/>
          <a:lstStyle/>
          <a:p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://www.megep.meb.gov.tr/mte_program_modul/moduller/%</a:t>
            </a:r>
            <a:r>
              <a:rPr lang="tr-TR" dirty="0" smtClean="0">
                <a:hlinkClick r:id="rId2"/>
              </a:rPr>
              <a:t>C3%96zel%20Tan%C4%B1%20ve%20Tedavi%20Ama%C3%A7l%C4%B1%20%C3%9Cniteler.pdf</a:t>
            </a:r>
            <a:endParaRPr lang="tr-TR" dirty="0" smtClean="0"/>
          </a:p>
          <a:p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www3.istanbul.edu.tr/sakucev/wp-content/uploads/Hemodiyaliz.pdf</a:t>
            </a:r>
            <a:endParaRPr lang="tr-TR" dirty="0" smtClean="0"/>
          </a:p>
          <a:p>
            <a:r>
              <a:rPr lang="tr-TR" dirty="0">
                <a:hlinkClick r:id="rId4"/>
              </a:rPr>
              <a:t>file:///C:/Users/hp/Desktop/Kenan%20Ates.pdf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826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009531"/>
          </a:xfrm>
        </p:spPr>
      </p:pic>
    </p:spTree>
    <p:extLst>
      <p:ext uri="{BB962C8B-B14F-4D97-AF65-F5344CB8AC3E}">
        <p14:creationId xmlns:p14="http://schemas.microsoft.com/office/powerpoint/2010/main" val="426840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1-  </a:t>
            </a:r>
            <a:r>
              <a:rPr lang="tr-TR" dirty="0" err="1" smtClean="0"/>
              <a:t>Osmoz</a:t>
            </a:r>
            <a:endParaRPr lang="tr-TR" dirty="0" smtClean="0"/>
          </a:p>
          <a:p>
            <a:r>
              <a:rPr lang="tr-TR" dirty="0" smtClean="0"/>
              <a:t>2- </a:t>
            </a:r>
            <a:r>
              <a:rPr lang="tr-TR" dirty="0" err="1" smtClean="0"/>
              <a:t>Diffüzyon</a:t>
            </a:r>
            <a:endParaRPr lang="tr-TR" dirty="0" smtClean="0"/>
          </a:p>
          <a:p>
            <a:r>
              <a:rPr lang="tr-TR" dirty="0"/>
              <a:t>3</a:t>
            </a:r>
            <a:r>
              <a:rPr lang="tr-TR" dirty="0" smtClean="0"/>
              <a:t>- </a:t>
            </a:r>
            <a:r>
              <a:rPr lang="tr-TR" dirty="0" err="1" smtClean="0"/>
              <a:t>Ultrafiltrasyon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Hemodiyaliz prensipleri</a:t>
            </a:r>
          </a:p>
        </p:txBody>
      </p:sp>
    </p:spTree>
    <p:extLst>
      <p:ext uri="{BB962C8B-B14F-4D97-AF65-F5344CB8AC3E}">
        <p14:creationId xmlns:p14="http://schemas.microsoft.com/office/powerpoint/2010/main" val="120188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Sıvıların </a:t>
            </a:r>
            <a:r>
              <a:rPr lang="tr-TR" dirty="0"/>
              <a:t>yarı geçirgen olan bir zardan, düşük konsantrasyondan yüksek konsantrasyona geçmesidir.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</a:t>
            </a:r>
            <a:r>
              <a:rPr lang="tr-TR" dirty="0"/>
              <a:t> </a:t>
            </a:r>
            <a:r>
              <a:rPr lang="tr-TR" dirty="0" smtClean="0"/>
              <a:t>OZMOZ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455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3022362"/>
            <a:ext cx="7408862" cy="2756377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2-DİFÜZYON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1445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</TotalTime>
  <Words>1330</Words>
  <Application>Microsoft Office PowerPoint</Application>
  <PresentationFormat>Ekran Gösterisi (4:3)</PresentationFormat>
  <Paragraphs>165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Dalga Biçimi</vt:lpstr>
      <vt:lpstr>DİYALİZ </vt:lpstr>
      <vt:lpstr>Böbrekler</vt:lpstr>
      <vt:lpstr>Böbreğin işlevleri </vt:lpstr>
      <vt:lpstr>Böbrek yetmezliğinde tedaviler:</vt:lpstr>
      <vt:lpstr>PowerPoint Sunusu</vt:lpstr>
      <vt:lpstr>PowerPoint Sunusu</vt:lpstr>
      <vt:lpstr>Hemodiyaliz prensipleri</vt:lpstr>
      <vt:lpstr>1- OZMOZ</vt:lpstr>
      <vt:lpstr>2-DİFÜZYON</vt:lpstr>
      <vt:lpstr>3-ULTRAFİLTRASYON</vt:lpstr>
      <vt:lpstr>PowerPoint Sunusu</vt:lpstr>
      <vt:lpstr>1-Hemodiyaliz </vt:lpstr>
      <vt:lpstr>1-Hemodiyaliz </vt:lpstr>
      <vt:lpstr>1-Hemodiyaliz </vt:lpstr>
      <vt:lpstr>1-Hemodiyaliz </vt:lpstr>
      <vt:lpstr>1-Hemodiyaliz </vt:lpstr>
      <vt:lpstr>1-Hemodiyaliz</vt:lpstr>
      <vt:lpstr>1-Hemodiyaliz</vt:lpstr>
      <vt:lpstr>1-Hemodiyaliz</vt:lpstr>
      <vt:lpstr>1-Hemodiyaliz</vt:lpstr>
      <vt:lpstr>1-Hemodiyaliz</vt:lpstr>
      <vt:lpstr>1-Hemodiyaliz</vt:lpstr>
      <vt:lpstr>1-Hemodiyaliz</vt:lpstr>
      <vt:lpstr>1-Hemodiyaliz</vt:lpstr>
      <vt:lpstr>1-Hemodiyaliz</vt:lpstr>
      <vt:lpstr>1-Hemodiyaliz</vt:lpstr>
      <vt:lpstr>Hemodiyaliz Cihazına Hastanın Bağlanması ve Bakımı </vt:lpstr>
      <vt:lpstr>Hemodiyaliz Cihazına Hastanın Bağlanması ve Bakımı </vt:lpstr>
      <vt:lpstr>Hemodiyaliz Cihazına Hastanın Bağlanması ve Bakımı </vt:lpstr>
      <vt:lpstr>Hemodiyaliz Cihazına Hastanın Bağlanması ve Bakımı </vt:lpstr>
      <vt:lpstr>Hemodiyaliz Ünitesinin Dezenfeksiyonu</vt:lpstr>
      <vt:lpstr>Hemodiyaliz Ünitesinin Dezenfeksiyonu</vt:lpstr>
      <vt:lpstr>Hemodiyaliz makinelerinin dezenfeksiyonu</vt:lpstr>
      <vt:lpstr>Hemodiyaliz makinelerinin dezenfeksiyonu</vt:lpstr>
      <vt:lpstr>2-PERİTON DİYALİZİ</vt:lpstr>
      <vt:lpstr>2-PERİTON DİYALİZİ   2-PERİTON DİYALİZİ   </vt:lpstr>
      <vt:lpstr>2-PERİTON DİYALİZİ</vt:lpstr>
      <vt:lpstr>2-PERİTON DİYALİZİ</vt:lpstr>
      <vt:lpstr>2-PERİTON DİYALİZİ</vt:lpstr>
      <vt:lpstr>2-PERİTON DİYALİZİ</vt:lpstr>
      <vt:lpstr>2-PERİTON DİYALİZİ</vt:lpstr>
      <vt:lpstr>2-PERİTON DİYALİZİ</vt:lpstr>
      <vt:lpstr>2-PERİTON DİYALİZİ</vt:lpstr>
      <vt:lpstr> PERİTON DİYALİZİ TEDAVİSİ İÇİN GEREKLİ MALZEMELER </vt:lpstr>
      <vt:lpstr> PERİTON DİYALİZİ TEDAVİSİ İÇİN GEREKLİ MALZEMELER </vt:lpstr>
      <vt:lpstr> PERİTON DİYALİZİ TEDAVİSİ İÇİN GEREKLİ MALZEMELER </vt:lpstr>
      <vt:lpstr> PERİTON DİYALİZİ TEDAVİSİ İÇİN GEREKLİ MALZEMELER </vt:lpstr>
      <vt:lpstr> PERİTON DİYALİZİ TEDAVİSİ İÇİN GEREKLİ MALZEMELER </vt:lpstr>
      <vt:lpstr>PERİTON DİYALİZİ TEDAVİSİ İÇİN GEREKLİ MALZEMELER</vt:lpstr>
      <vt:lpstr>Periton diyalizi uygulanan hastaların evde bulundurması gereken malzemeler:</vt:lpstr>
      <vt:lpstr>Periton Diyalizi Uygulamasında Dikkat Edilecek Noktalar</vt:lpstr>
      <vt:lpstr>Kaynaklar: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DİYALİZ</dc:title>
  <dc:creator>hp</dc:creator>
  <cp:lastModifiedBy>hp</cp:lastModifiedBy>
  <cp:revision>44</cp:revision>
  <dcterms:created xsi:type="dcterms:W3CDTF">2020-03-22T14:57:41Z</dcterms:created>
  <dcterms:modified xsi:type="dcterms:W3CDTF">2020-03-22T17:41:38Z</dcterms:modified>
</cp:coreProperties>
</file>